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2" r:id="rId4"/>
    <p:sldId id="263" r:id="rId5"/>
    <p:sldId id="342" r:id="rId6"/>
    <p:sldId id="343" r:id="rId7"/>
    <p:sldId id="344" r:id="rId8"/>
    <p:sldId id="345" r:id="rId9"/>
    <p:sldId id="346" r:id="rId10"/>
    <p:sldId id="347" r:id="rId11"/>
    <p:sldId id="348" r:id="rId12"/>
    <p:sldId id="349" r:id="rId13"/>
    <p:sldId id="265" r:id="rId14"/>
    <p:sldId id="310" r:id="rId15"/>
    <p:sldId id="300" r:id="rId16"/>
    <p:sldId id="351" r:id="rId17"/>
    <p:sldId id="302" r:id="rId18"/>
    <p:sldId id="339" r:id="rId19"/>
    <p:sldId id="295" r:id="rId20"/>
    <p:sldId id="287" r:id="rId21"/>
    <p:sldId id="307" r:id="rId22"/>
    <p:sldId id="308" r:id="rId23"/>
    <p:sldId id="293" r:id="rId24"/>
    <p:sldId id="289" r:id="rId25"/>
    <p:sldId id="290" r:id="rId26"/>
    <p:sldId id="294" r:id="rId27"/>
    <p:sldId id="301" r:id="rId28"/>
    <p:sldId id="309" r:id="rId29"/>
    <p:sldId id="313" r:id="rId30"/>
    <p:sldId id="312"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3" d="100"/>
          <a:sy n="103" d="100"/>
        </p:scale>
        <p:origin x="13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9E26-6A5B-4CE1-8453-33376B5B38BB}"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FA591-D482-4214-9F3E-B6E28B8C0EC7}" type="slidenum">
              <a:rPr lang="en-US" smtClean="0"/>
              <a:t>‹#›</a:t>
            </a:fld>
            <a:endParaRPr lang="en-US"/>
          </a:p>
        </p:txBody>
      </p:sp>
    </p:spTree>
    <p:extLst>
      <p:ext uri="{BB962C8B-B14F-4D97-AF65-F5344CB8AC3E}">
        <p14:creationId xmlns:p14="http://schemas.microsoft.com/office/powerpoint/2010/main" val="363635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1813"/>
            <a:ext cx="4733925" cy="2663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B2A7E27-FC14-4359-80F4-A424D230220C}" type="slidenum">
              <a:rPr lang="en-US" smtClean="0"/>
              <a:pPr>
                <a:defRPr/>
              </a:pPr>
              <a:t>2</a:t>
            </a:fld>
            <a:endParaRPr lang="en-US"/>
          </a:p>
        </p:txBody>
      </p:sp>
    </p:spTree>
    <p:extLst>
      <p:ext uri="{BB962C8B-B14F-4D97-AF65-F5344CB8AC3E}">
        <p14:creationId xmlns:p14="http://schemas.microsoft.com/office/powerpoint/2010/main" val="180177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00550" y="400050"/>
            <a:ext cx="3548063" cy="1997075"/>
          </a:xfrm>
        </p:spPr>
      </p:sp>
      <p:sp>
        <p:nvSpPr>
          <p:cNvPr id="3" name="Notes Placeholder 2"/>
          <p:cNvSpPr>
            <a:spLocks noGrp="1"/>
          </p:cNvSpPr>
          <p:nvPr>
            <p:ph type="body" idx="1"/>
          </p:nvPr>
        </p:nvSpPr>
        <p:spPr/>
        <p:txBody>
          <a:bodyPr/>
          <a:lstStyle/>
          <a:p>
            <a:r>
              <a:rPr lang="en-US" dirty="0"/>
              <a:t>Story about</a:t>
            </a:r>
            <a:r>
              <a:rPr lang="en-US" baseline="0" dirty="0"/>
              <a:t> how WIP started off a turnkey rental company, Tom has been syndicating since 2001 when he did his first condo conversion project, however the company took the turn once we learned alternative ways to finance deals, pursuing bigger deals while helping more investors! Sharing his 5 decades of REI experience with YOU!</a:t>
            </a:r>
            <a:endParaRPr lang="en-US" dirty="0"/>
          </a:p>
        </p:txBody>
      </p:sp>
      <p:sp>
        <p:nvSpPr>
          <p:cNvPr id="4" name="Slide Number Placeholder 3"/>
          <p:cNvSpPr>
            <a:spLocks noGrp="1"/>
          </p:cNvSpPr>
          <p:nvPr>
            <p:ph type="sldNum" sz="quarter" idx="10"/>
          </p:nvPr>
        </p:nvSpPr>
        <p:spPr>
          <a:xfrm>
            <a:off x="6995188" y="5060161"/>
            <a:ext cx="5351444" cy="266373"/>
          </a:xfrm>
          <a:prstGeom prst="rect">
            <a:avLst/>
          </a:prstGeom>
        </p:spPr>
        <p:txBody>
          <a:bodyPr/>
          <a:lstStyle/>
          <a:p>
            <a:fld id="{F9074F64-8561-5644-AA75-50F86276B215}"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93201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7162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7837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257307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5278C-2E59-4996-8B57-47ED9E7364B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504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5278C-2E59-4996-8B57-47ED9E7364B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0743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75278C-2E59-4996-8B57-47ED9E7364B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15752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5278C-2E59-4996-8B57-47ED9E7364B2}"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91622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75278C-2E59-4996-8B57-47ED9E7364B2}"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345212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5278C-2E59-4996-8B57-47ED9E7364B2}"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192542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5278C-2E59-4996-8B57-47ED9E7364B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427603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5278C-2E59-4996-8B57-47ED9E7364B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31F3B-171A-4C27-A6FB-5C0C22806784}" type="slidenum">
              <a:rPr lang="en-US" smtClean="0"/>
              <a:t>‹#›</a:t>
            </a:fld>
            <a:endParaRPr lang="en-US"/>
          </a:p>
        </p:txBody>
      </p:sp>
    </p:spTree>
    <p:extLst>
      <p:ext uri="{BB962C8B-B14F-4D97-AF65-F5344CB8AC3E}">
        <p14:creationId xmlns:p14="http://schemas.microsoft.com/office/powerpoint/2010/main" val="51471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5278C-2E59-4996-8B57-47ED9E7364B2}"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31F3B-171A-4C27-A6FB-5C0C22806784}" type="slidenum">
              <a:rPr lang="en-US" smtClean="0"/>
              <a:t>‹#›</a:t>
            </a:fld>
            <a:endParaRPr lang="en-US"/>
          </a:p>
        </p:txBody>
      </p:sp>
    </p:spTree>
    <p:extLst>
      <p:ext uri="{BB962C8B-B14F-4D97-AF65-F5344CB8AC3E}">
        <p14:creationId xmlns:p14="http://schemas.microsoft.com/office/powerpoint/2010/main" val="224796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orcalreia.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https://staticapp.icpsc.com/icp/resources/mogile/630112/2e0b6b1706143b2659c7dd5ececa359c.jpe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ikeGobbi@ymail.com"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https://lh4.googleusercontent.com/ubWjXUwLpNTU965DxI1L7ZcrKpsMcmFk_wSaJ0NRMGohplk-V3DiG46HqGlj6OfnxTgbjNPxHAFZxoEfn6d9RQh5Bq-Aq3j3b3PDGRa0l1Yn_dC9QJ3t41QcI7kIQnRzFjsSxLv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75899" y="2845070"/>
            <a:ext cx="9692640" cy="314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280" dirty="0" err="1">
                <a:latin typeface="Arial" panose="020B0604020202020204" pitchFamily="34" charset="0"/>
                <a:cs typeface="Arial" panose="020B0604020202020204" pitchFamily="34" charset="0"/>
              </a:rPr>
              <a:t>NorCalREIA</a:t>
            </a:r>
            <a:r>
              <a:rPr lang="en-US" sz="3360" b="1" dirty="0">
                <a:latin typeface="+mn-lt"/>
              </a:rPr>
              <a:t>                                                                       </a:t>
            </a:r>
            <a:r>
              <a:rPr lang="en-US" sz="4320" dirty="0">
                <a:latin typeface="Arial" panose="020B0604020202020204" pitchFamily="34" charset="0"/>
                <a:cs typeface="Arial" panose="020B0604020202020204" pitchFamily="34" charset="0"/>
              </a:rPr>
              <a:t>Investment Club</a:t>
            </a:r>
          </a:p>
          <a:p>
            <a:pPr algn="ctr" eaLnBrk="1" hangingPunct="1">
              <a:lnSpc>
                <a:spcPct val="95000"/>
              </a:lnSpc>
              <a:defRPr/>
            </a:pPr>
            <a:endParaRPr lang="en-US" sz="3840" b="1" dirty="0">
              <a:latin typeface="Arial" panose="020B0604020202020204" pitchFamily="34" charset="0"/>
              <a:cs typeface="Arial" panose="020B0604020202020204" pitchFamily="34" charset="0"/>
            </a:endParaRPr>
          </a:p>
          <a:p>
            <a:pPr algn="ctr" eaLnBrk="1" hangingPunct="1">
              <a:defRPr/>
            </a:pPr>
            <a:r>
              <a:rPr lang="en-US" sz="3840" dirty="0" smtClean="0">
                <a:latin typeface="Arial" panose="020B0604020202020204" pitchFamily="34" charset="0"/>
                <a:cs typeface="Arial" panose="020B0604020202020204" pitchFamily="34" charset="0"/>
              </a:rPr>
              <a:t>Established </a:t>
            </a:r>
            <a:r>
              <a:rPr lang="en-US" sz="3840" dirty="0">
                <a:latin typeface="Arial" panose="020B0604020202020204" pitchFamily="34" charset="0"/>
                <a:cs typeface="Arial" panose="020B0604020202020204" pitchFamily="34" charset="0"/>
              </a:rPr>
              <a:t>2004</a:t>
            </a:r>
          </a:p>
          <a:p>
            <a:pPr algn="ctr" eaLnBrk="1" hangingPunct="1">
              <a:defRPr/>
            </a:pPr>
            <a:r>
              <a:rPr lang="en-US" sz="3840" b="1" i="1" dirty="0">
                <a:latin typeface="Arial" panose="020B0604020202020204" pitchFamily="34" charset="0"/>
                <a:cs typeface="Arial" panose="020B0604020202020204" pitchFamily="34" charset="0"/>
              </a:rPr>
              <a:t>Celebrating 16 years              </a:t>
            </a:r>
            <a:r>
              <a:rPr lang="en-US" sz="3840" b="1" dirty="0">
                <a:latin typeface="Arial" panose="020B0604020202020204" pitchFamily="34" charset="0"/>
                <a:cs typeface="Arial" panose="020B0604020202020204" pitchFamily="34" charset="0"/>
              </a:rPr>
              <a:t>  </a:t>
            </a:r>
          </a:p>
        </p:txBody>
      </p:sp>
      <p:pic>
        <p:nvPicPr>
          <p:cNvPr id="2051" name="Picture 5"/>
          <p:cNvPicPr>
            <a:picLocks noChangeAspect="1" noChangeArrowheads="1"/>
          </p:cNvPicPr>
          <p:nvPr/>
        </p:nvPicPr>
        <p:blipFill>
          <a:blip r:embed="rId2" cstate="print"/>
          <a:srcRect/>
          <a:stretch>
            <a:fillRect/>
          </a:stretch>
        </p:blipFill>
        <p:spPr bwMode="auto">
          <a:xfrm>
            <a:off x="673769" y="224590"/>
            <a:ext cx="10972800" cy="2221230"/>
          </a:xfrm>
          <a:prstGeom prst="rect">
            <a:avLst/>
          </a:prstGeom>
          <a:noFill/>
          <a:ln w="9525">
            <a:noFill/>
            <a:miter lim="800000"/>
            <a:headEnd/>
            <a:tailEnd/>
          </a:ln>
        </p:spPr>
      </p:pic>
    </p:spTree>
    <p:extLst>
      <p:ext uri="{BB962C8B-B14F-4D97-AF65-F5344CB8AC3E}">
        <p14:creationId xmlns:p14="http://schemas.microsoft.com/office/powerpoint/2010/main" val="385587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3884" y="2168777"/>
            <a:ext cx="5227923" cy="4351338"/>
          </a:xfrm>
        </p:spPr>
      </p:pic>
      <p:pic>
        <p:nvPicPr>
          <p:cNvPr id="5" name="Picture 5"/>
          <p:cNvPicPr>
            <a:picLocks noChangeAspect="1" noChangeArrowheads="1"/>
          </p:cNvPicPr>
          <p:nvPr/>
        </p:nvPicPr>
        <p:blipFill>
          <a:blip r:embed="rId3" cstate="print"/>
          <a:srcRect/>
          <a:stretch>
            <a:fillRect/>
          </a:stretch>
        </p:blipFill>
        <p:spPr bwMode="auto">
          <a:xfrm>
            <a:off x="1836820" y="131060"/>
            <a:ext cx="8402053" cy="1700832"/>
          </a:xfrm>
          <a:prstGeom prst="rect">
            <a:avLst/>
          </a:prstGeom>
          <a:noFill/>
          <a:ln w="9525">
            <a:noFill/>
            <a:miter lim="800000"/>
            <a:headEnd/>
            <a:tailEnd/>
          </a:ln>
        </p:spPr>
      </p:pic>
    </p:spTree>
    <p:extLst>
      <p:ext uri="{BB962C8B-B14F-4D97-AF65-F5344CB8AC3E}">
        <p14:creationId xmlns:p14="http://schemas.microsoft.com/office/powerpoint/2010/main" val="195668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525" y="2837489"/>
            <a:ext cx="6076950" cy="2905125"/>
          </a:xfrm>
        </p:spPr>
      </p:pic>
      <p:pic>
        <p:nvPicPr>
          <p:cNvPr id="5" name="Picture 5"/>
          <p:cNvPicPr>
            <a:picLocks noChangeAspect="1" noChangeArrowheads="1"/>
          </p:cNvPicPr>
          <p:nvPr/>
        </p:nvPicPr>
        <p:blipFill>
          <a:blip r:embed="rId3" cstate="print"/>
          <a:srcRect/>
          <a:stretch>
            <a:fillRect/>
          </a:stretch>
        </p:blipFill>
        <p:spPr bwMode="auto">
          <a:xfrm>
            <a:off x="1780674" y="122873"/>
            <a:ext cx="8105274" cy="1640755"/>
          </a:xfrm>
          <a:prstGeom prst="rect">
            <a:avLst/>
          </a:prstGeom>
          <a:noFill/>
          <a:ln w="9525">
            <a:noFill/>
            <a:miter lim="800000"/>
            <a:headEnd/>
            <a:tailEnd/>
          </a:ln>
        </p:spPr>
      </p:pic>
    </p:spTree>
    <p:extLst>
      <p:ext uri="{BB962C8B-B14F-4D97-AF65-F5344CB8AC3E}">
        <p14:creationId xmlns:p14="http://schemas.microsoft.com/office/powerpoint/2010/main" val="50861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59857" y="2804965"/>
            <a:ext cx="9692640" cy="370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eaLnBrk="0" hangingPunct="0">
              <a:defRPr sz="3200">
                <a:solidFill>
                  <a:schemeClr val="tx1"/>
                </a:solidFill>
                <a:latin typeface="Arial" charset="0"/>
                <a:cs typeface="Arial" charset="0"/>
              </a:defRPr>
            </a:lvl1pPr>
            <a:lvl2pPr marL="742950" indent="-285750" defTabSz="822325" eaLnBrk="0" hangingPunct="0">
              <a:defRPr sz="3200">
                <a:solidFill>
                  <a:schemeClr val="tx1"/>
                </a:solidFill>
                <a:latin typeface="Arial" charset="0"/>
                <a:cs typeface="Arial" charset="0"/>
              </a:defRPr>
            </a:lvl2pPr>
            <a:lvl3pPr marL="1143000" indent="-228600" defTabSz="822325" eaLnBrk="0" hangingPunct="0">
              <a:defRPr sz="3200">
                <a:solidFill>
                  <a:schemeClr val="tx1"/>
                </a:solidFill>
                <a:latin typeface="Arial" charset="0"/>
                <a:cs typeface="Arial" charset="0"/>
              </a:defRPr>
            </a:lvl3pPr>
            <a:lvl4pPr marL="1600200" indent="-228600" defTabSz="822325" eaLnBrk="0" hangingPunct="0">
              <a:defRPr sz="3200">
                <a:solidFill>
                  <a:schemeClr val="tx1"/>
                </a:solidFill>
                <a:latin typeface="Arial" charset="0"/>
                <a:cs typeface="Arial" charset="0"/>
              </a:defRPr>
            </a:lvl4pPr>
            <a:lvl5pPr marL="2057400" indent="-228600" defTabSz="822325" eaLnBrk="0" hangingPunct="0">
              <a:defRPr sz="3200">
                <a:solidFill>
                  <a:schemeClr val="tx1"/>
                </a:solidFill>
                <a:latin typeface="Arial" charset="0"/>
                <a:cs typeface="Arial" charset="0"/>
              </a:defRPr>
            </a:lvl5pPr>
            <a:lvl6pPr marL="2514600" indent="-228600" defTabSz="822325" eaLnBrk="0" fontAlgn="base" hangingPunct="0">
              <a:spcBef>
                <a:spcPct val="0"/>
              </a:spcBef>
              <a:spcAft>
                <a:spcPct val="0"/>
              </a:spcAft>
              <a:defRPr sz="3200">
                <a:solidFill>
                  <a:schemeClr val="tx1"/>
                </a:solidFill>
                <a:latin typeface="Arial" charset="0"/>
                <a:cs typeface="Arial" charset="0"/>
              </a:defRPr>
            </a:lvl6pPr>
            <a:lvl7pPr marL="2971800" indent="-228600" defTabSz="822325" eaLnBrk="0" fontAlgn="base" hangingPunct="0">
              <a:spcBef>
                <a:spcPct val="0"/>
              </a:spcBef>
              <a:spcAft>
                <a:spcPct val="0"/>
              </a:spcAft>
              <a:defRPr sz="3200">
                <a:solidFill>
                  <a:schemeClr val="tx1"/>
                </a:solidFill>
                <a:latin typeface="Arial" charset="0"/>
                <a:cs typeface="Arial" charset="0"/>
              </a:defRPr>
            </a:lvl7pPr>
            <a:lvl8pPr marL="3429000" indent="-228600" defTabSz="822325" eaLnBrk="0" fontAlgn="base" hangingPunct="0">
              <a:spcBef>
                <a:spcPct val="0"/>
              </a:spcBef>
              <a:spcAft>
                <a:spcPct val="0"/>
              </a:spcAft>
              <a:defRPr sz="3200">
                <a:solidFill>
                  <a:schemeClr val="tx1"/>
                </a:solidFill>
                <a:latin typeface="Arial" charset="0"/>
                <a:cs typeface="Arial" charset="0"/>
              </a:defRPr>
            </a:lvl8pPr>
            <a:lvl9pPr marL="3886200" indent="-228600" defTabSz="822325" eaLnBrk="0" fontAlgn="base" hangingPunct="0">
              <a:spcBef>
                <a:spcPct val="0"/>
              </a:spcBef>
              <a:spcAft>
                <a:spcPct val="0"/>
              </a:spcAft>
              <a:defRPr sz="3200">
                <a:solidFill>
                  <a:schemeClr val="tx1"/>
                </a:solidFill>
                <a:latin typeface="Arial" charset="0"/>
                <a:cs typeface="Arial" charset="0"/>
              </a:defRPr>
            </a:lvl9pPr>
          </a:lstStyle>
          <a:p>
            <a:pPr algn="ctr" eaLnBrk="1" hangingPunct="1">
              <a:lnSpc>
                <a:spcPct val="95000"/>
              </a:lnSpc>
              <a:defRPr/>
            </a:pPr>
            <a:r>
              <a:rPr lang="en-US" sz="5280" dirty="0" err="1">
                <a:latin typeface="Arial" panose="020B0604020202020204" pitchFamily="34" charset="0"/>
                <a:cs typeface="Arial" panose="020B0604020202020204" pitchFamily="34" charset="0"/>
              </a:rPr>
              <a:t>NorCalREIA</a:t>
            </a:r>
            <a:r>
              <a:rPr lang="en-US" sz="3360" b="1" dirty="0">
                <a:latin typeface="+mn-lt"/>
              </a:rPr>
              <a:t>                                                                       </a:t>
            </a:r>
            <a:r>
              <a:rPr lang="en-US" sz="4320" dirty="0">
                <a:latin typeface="Arial" panose="020B0604020202020204" pitchFamily="34" charset="0"/>
                <a:cs typeface="Arial" panose="020B0604020202020204" pitchFamily="34" charset="0"/>
              </a:rPr>
              <a:t>Investment </a:t>
            </a:r>
            <a:r>
              <a:rPr lang="en-US" sz="4320" dirty="0" smtClean="0">
                <a:latin typeface="Arial" panose="020B0604020202020204" pitchFamily="34" charset="0"/>
                <a:cs typeface="Arial" panose="020B0604020202020204" pitchFamily="34" charset="0"/>
              </a:rPr>
              <a:t>Club</a:t>
            </a:r>
          </a:p>
          <a:p>
            <a:pPr algn="ctr" eaLnBrk="1" hangingPunct="1">
              <a:lnSpc>
                <a:spcPct val="95000"/>
              </a:lnSpc>
              <a:defRPr/>
            </a:pPr>
            <a:r>
              <a:rPr lang="en-US" sz="3840" b="1" dirty="0" smtClean="0">
                <a:latin typeface="Arial" panose="020B0604020202020204" pitchFamily="34" charset="0"/>
                <a:cs typeface="Arial" panose="020B0604020202020204" pitchFamily="34" charset="0"/>
                <a:hlinkClick r:id="rId2"/>
              </a:rPr>
              <a:t>www.NorCalREIA.com</a:t>
            </a:r>
            <a:endParaRPr lang="en-US" sz="3840" b="1" dirty="0" smtClean="0">
              <a:latin typeface="Arial" panose="020B0604020202020204" pitchFamily="34" charset="0"/>
              <a:cs typeface="Arial" panose="020B0604020202020204" pitchFamily="34" charset="0"/>
            </a:endParaRPr>
          </a:p>
          <a:p>
            <a:pPr algn="ctr" eaLnBrk="1" hangingPunct="1">
              <a:lnSpc>
                <a:spcPct val="95000"/>
              </a:lnSpc>
              <a:defRPr/>
            </a:pPr>
            <a:r>
              <a:rPr lang="en-US" sz="3840" b="1" dirty="0" smtClean="0">
                <a:latin typeface="Arial" panose="020B0604020202020204" pitchFamily="34" charset="0"/>
                <a:cs typeface="Arial" panose="020B0604020202020204" pitchFamily="34" charset="0"/>
              </a:rPr>
              <a:t>“Free Resources”</a:t>
            </a:r>
            <a:endParaRPr lang="en-US" sz="3840" b="1" dirty="0">
              <a:latin typeface="Arial" panose="020B0604020202020204" pitchFamily="34" charset="0"/>
              <a:cs typeface="Arial" panose="020B0604020202020204" pitchFamily="34" charset="0"/>
            </a:endParaRPr>
          </a:p>
          <a:p>
            <a:pPr algn="ctr" eaLnBrk="1" hangingPunct="1">
              <a:defRPr/>
            </a:pPr>
            <a:r>
              <a:rPr lang="en-US" sz="3840" dirty="0" smtClean="0">
                <a:latin typeface="Arial" panose="020B0604020202020204" pitchFamily="34" charset="0"/>
                <a:cs typeface="Arial" panose="020B0604020202020204" pitchFamily="34" charset="0"/>
              </a:rPr>
              <a:t>Ryan Lundquist</a:t>
            </a:r>
          </a:p>
          <a:p>
            <a:pPr algn="ctr" eaLnBrk="1" hangingPunct="1">
              <a:defRPr/>
            </a:pPr>
            <a:r>
              <a:rPr lang="en-US" sz="3840" dirty="0" smtClean="0">
                <a:latin typeface="Arial" panose="020B0604020202020204" pitchFamily="34" charset="0"/>
                <a:cs typeface="Arial" panose="020B0604020202020204" pitchFamily="34" charset="0"/>
              </a:rPr>
              <a:t>Joel Wright</a:t>
            </a:r>
            <a:endParaRPr lang="en-US" sz="3840" b="1" dirty="0">
              <a:latin typeface="Arial" panose="020B0604020202020204" pitchFamily="34" charset="0"/>
              <a:cs typeface="Arial" panose="020B0604020202020204" pitchFamily="34" charset="0"/>
            </a:endParaRPr>
          </a:p>
        </p:txBody>
      </p:sp>
      <p:pic>
        <p:nvPicPr>
          <p:cNvPr id="2051" name="Picture 5"/>
          <p:cNvPicPr>
            <a:picLocks noChangeAspect="1" noChangeArrowheads="1"/>
          </p:cNvPicPr>
          <p:nvPr/>
        </p:nvPicPr>
        <p:blipFill>
          <a:blip r:embed="rId3" cstate="print"/>
          <a:srcRect/>
          <a:stretch>
            <a:fillRect/>
          </a:stretch>
        </p:blipFill>
        <p:spPr bwMode="auto">
          <a:xfrm>
            <a:off x="673769" y="224590"/>
            <a:ext cx="10972800" cy="2221230"/>
          </a:xfrm>
          <a:prstGeom prst="rect">
            <a:avLst/>
          </a:prstGeom>
          <a:noFill/>
          <a:ln w="9525">
            <a:noFill/>
            <a:miter lim="800000"/>
            <a:headEnd/>
            <a:tailEnd/>
          </a:ln>
        </p:spPr>
      </p:pic>
    </p:spTree>
    <p:extLst>
      <p:ext uri="{BB962C8B-B14F-4D97-AF65-F5344CB8AC3E}">
        <p14:creationId xmlns:p14="http://schemas.microsoft.com/office/powerpoint/2010/main" val="300361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490" y="1138990"/>
            <a:ext cx="7865840" cy="1645919"/>
          </a:xfrm>
        </p:spPr>
        <p:txBody>
          <a:bodyPr>
            <a:normAutofit/>
          </a:bodyPr>
          <a:lstStyle/>
          <a:p>
            <a:pPr algn="ctr"/>
            <a:r>
              <a:rPr lang="en-US" sz="4800" dirty="0">
                <a:latin typeface="Arial" panose="020B0604020202020204" pitchFamily="34" charset="0"/>
                <a:cs typeface="Arial" panose="020B0604020202020204" pitchFamily="34" charset="0"/>
              </a:rPr>
              <a:t>Affiliate Appreciation</a:t>
            </a:r>
          </a:p>
        </p:txBody>
      </p:sp>
      <p:sp>
        <p:nvSpPr>
          <p:cNvPr id="3" name="Content Placeholder 2"/>
          <p:cNvSpPr>
            <a:spLocks noGrp="1"/>
          </p:cNvSpPr>
          <p:nvPr>
            <p:ph idx="1"/>
          </p:nvPr>
        </p:nvSpPr>
        <p:spPr>
          <a:xfrm>
            <a:off x="1432560" y="2524226"/>
            <a:ext cx="9029700" cy="3840480"/>
          </a:xfrm>
        </p:spPr>
        <p:txBody>
          <a:bodyPr>
            <a:normAutofit/>
          </a:bodyPr>
          <a:lstStyle/>
          <a:p>
            <a:pPr marL="0" indent="0">
              <a:buNone/>
            </a:pPr>
            <a:endParaRPr lang="en-US" sz="4320" dirty="0"/>
          </a:p>
          <a:p>
            <a:pPr marL="0" indent="0" algn="ctr">
              <a:buNone/>
            </a:pPr>
            <a:r>
              <a:rPr lang="en-US" sz="4320" dirty="0">
                <a:latin typeface="Arial" panose="020B0604020202020204" pitchFamily="34" charset="0"/>
                <a:cs typeface="Arial" panose="020B0604020202020204" pitchFamily="34" charset="0"/>
              </a:rPr>
              <a:t>We want to thank our affiliate’s for your continued support… </a:t>
            </a:r>
            <a:endParaRPr lang="en-US" sz="432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2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4367630"/>
            <a:ext cx="10515600" cy="1325563"/>
          </a:xfrm>
        </p:spPr>
        <p:txBody>
          <a:bodyPr/>
          <a:lstStyle/>
          <a:p>
            <a:pPr algn="ctr"/>
            <a:r>
              <a:rPr lang="en-US" dirty="0" smtClean="0">
                <a:latin typeface="Arial" panose="020B0604020202020204" pitchFamily="34" charset="0"/>
                <a:cs typeface="Arial" panose="020B0604020202020204" pitchFamily="34" charset="0"/>
              </a:rPr>
              <a:t>Michael Ryan</a:t>
            </a:r>
            <a:endParaRPr lang="en-US" dirty="0">
              <a:latin typeface="Arial" panose="020B0604020202020204" pitchFamily="34" charset="0"/>
              <a:cs typeface="Arial" panose="020B0604020202020204" pitchFamily="34" charset="0"/>
            </a:endParaRPr>
          </a:p>
        </p:txBody>
      </p:sp>
      <p:pic>
        <p:nvPicPr>
          <p:cNvPr id="1029" name="Picture 5" descr="https://staticapp.icpsc.com/icp/resources/mogile/630112/2e0b6b1706143b2659c7dd5ececa359c.jpe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791327" y="1921795"/>
            <a:ext cx="6096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23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 xmlns:a16="http://schemas.microsoft.com/office/drawing/2014/main" id="{246EF1BC-5C6F-4140-96B4-E31C70BB3C5A}"/>
              </a:ext>
            </a:extLst>
          </p:cNvPr>
          <p:cNvPicPr>
            <a:picLocks noChangeAspect="1"/>
          </p:cNvPicPr>
          <p:nvPr/>
        </p:nvPicPr>
        <p:blipFill>
          <a:blip r:embed="rId2"/>
          <a:stretch>
            <a:fillRect/>
          </a:stretch>
        </p:blipFill>
        <p:spPr>
          <a:xfrm>
            <a:off x="4209511" y="562172"/>
            <a:ext cx="4048484" cy="4066780"/>
          </a:xfrm>
          <a:prstGeom prst="rect">
            <a:avLst/>
          </a:prstGeom>
        </p:spPr>
      </p:pic>
      <p:sp>
        <p:nvSpPr>
          <p:cNvPr id="7" name="TextBox 6">
            <a:extLst>
              <a:ext uri="{FF2B5EF4-FFF2-40B4-BE49-F238E27FC236}">
                <a16:creationId xmlns="" xmlns:a16="http://schemas.microsoft.com/office/drawing/2014/main" id="{8B1CFD74-D17E-48F2-AE0B-178D67C1E4FF}"/>
              </a:ext>
            </a:extLst>
          </p:cNvPr>
          <p:cNvSpPr txBox="1"/>
          <p:nvPr/>
        </p:nvSpPr>
        <p:spPr>
          <a:xfrm>
            <a:off x="45597" y="4511116"/>
            <a:ext cx="12092573" cy="11339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dirty="0">
                <a:solidFill>
                  <a:srgbClr val="364254"/>
                </a:solidFill>
                <a:latin typeface="Times"/>
                <a:cs typeface="Times"/>
              </a:rPr>
              <a:t>The #1 Landlord Resource for:</a:t>
            </a:r>
            <a:endParaRPr lang="en-US" sz="2400" b="1" i="1" dirty="0">
              <a:solidFill>
                <a:srgbClr val="404040"/>
              </a:solidFill>
              <a:latin typeface="Times"/>
              <a:cs typeface="Calibri"/>
            </a:endParaRPr>
          </a:p>
          <a:p>
            <a:pPr algn="ctr">
              <a:lnSpc>
                <a:spcPct val="150000"/>
              </a:lnSpc>
            </a:pPr>
            <a:r>
              <a:rPr lang="en-US" sz="2400" b="1" dirty="0">
                <a:solidFill>
                  <a:schemeClr val="tx1">
                    <a:lumMod val="75000"/>
                    <a:lumOff val="25000"/>
                  </a:schemeClr>
                </a:solidFill>
                <a:latin typeface="Times"/>
                <a:cs typeface="Calibri"/>
              </a:rPr>
              <a:t>Single-Family Home Rentals, Duplexes, Condominiums, and Small Apartments</a:t>
            </a:r>
            <a:endParaRPr lang="en-US" sz="2400" b="1" i="1">
              <a:solidFill>
                <a:schemeClr val="tx1">
                  <a:lumMod val="75000"/>
                  <a:lumOff val="25000"/>
                </a:schemeClr>
              </a:solidFill>
              <a:latin typeface="Times"/>
              <a:cs typeface="Calibri"/>
            </a:endParaRPr>
          </a:p>
        </p:txBody>
      </p:sp>
      <p:sp>
        <p:nvSpPr>
          <p:cNvPr id="8" name="Rectangle 7">
            <a:extLst>
              <a:ext uri="{FF2B5EF4-FFF2-40B4-BE49-F238E27FC236}">
                <a16:creationId xmlns="" xmlns:a16="http://schemas.microsoft.com/office/drawing/2014/main" id="{7B15B329-AF05-4910-8AD6-ABB8AD8FC484}"/>
              </a:ext>
            </a:extLst>
          </p:cNvPr>
          <p:cNvSpPr/>
          <p:nvPr/>
        </p:nvSpPr>
        <p:spPr>
          <a:xfrm>
            <a:off x="4873027" y="5842779"/>
            <a:ext cx="2443250" cy="889779"/>
          </a:xfrm>
          <a:prstGeom prst="rect">
            <a:avLst/>
          </a:prstGeom>
          <a:solidFill>
            <a:srgbClr val="C445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156455B7-D1AB-4A4B-93A6-084D8ABCDD0A}"/>
              </a:ext>
            </a:extLst>
          </p:cNvPr>
          <p:cNvSpPr txBox="1"/>
          <p:nvPr/>
        </p:nvSpPr>
        <p:spPr>
          <a:xfrm>
            <a:off x="4677492" y="5966962"/>
            <a:ext cx="28249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Times"/>
                <a:cs typeface="Times"/>
              </a:rPr>
              <a:t>Chris Airola</a:t>
            </a:r>
          </a:p>
          <a:p>
            <a:pPr algn="ctr"/>
            <a:r>
              <a:rPr lang="en-US" dirty="0">
                <a:solidFill>
                  <a:schemeClr val="bg2">
                    <a:lumMod val="90000"/>
                  </a:schemeClr>
                </a:solidFill>
                <a:latin typeface="Times"/>
                <a:cs typeface="Calibri"/>
              </a:rPr>
              <a:t>(916) 789-3588</a:t>
            </a:r>
          </a:p>
        </p:txBody>
      </p:sp>
    </p:spTree>
    <p:extLst>
      <p:ext uri="{BB962C8B-B14F-4D97-AF65-F5344CB8AC3E}">
        <p14:creationId xmlns:p14="http://schemas.microsoft.com/office/powerpoint/2010/main" val="271117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853" y="4950411"/>
            <a:ext cx="9144000" cy="1655762"/>
          </a:xfrm>
        </p:spPr>
        <p:txBody>
          <a:bodyPr>
            <a:normAutofit/>
          </a:bodyPr>
          <a:lstStyle/>
          <a:p>
            <a:r>
              <a:rPr lang="en-US" sz="4400" dirty="0" smtClean="0">
                <a:latin typeface="Arial" panose="020B0604020202020204" pitchFamily="34" charset="0"/>
                <a:cs typeface="Arial" panose="020B0604020202020204" pitchFamily="34" charset="0"/>
              </a:rPr>
              <a:t>Erin Johansen, CEO</a:t>
            </a:r>
          </a:p>
          <a:p>
            <a:r>
              <a:rPr lang="en-US" sz="4400" dirty="0" smtClean="0">
                <a:latin typeface="Arial" panose="020B0604020202020204" pitchFamily="34" charset="0"/>
                <a:cs typeface="Arial" panose="020B0604020202020204" pitchFamily="34" charset="0"/>
              </a:rPr>
              <a:t>Kayla Aanerud, </a:t>
            </a:r>
            <a:r>
              <a:rPr lang="en-US" sz="4400" smtClean="0">
                <a:latin typeface="Arial" panose="020B0604020202020204" pitchFamily="34" charset="0"/>
                <a:cs typeface="Arial" panose="020B0604020202020204" pitchFamily="34" charset="0"/>
              </a:rPr>
              <a:t>Housing Manager</a:t>
            </a: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478" y="620378"/>
            <a:ext cx="3750750" cy="4029075"/>
          </a:xfrm>
          <a:prstGeom prst="rect">
            <a:avLst/>
          </a:prstGeom>
        </p:spPr>
      </p:pic>
    </p:spTree>
    <p:extLst>
      <p:ext uri="{BB962C8B-B14F-4D97-AF65-F5344CB8AC3E}">
        <p14:creationId xmlns:p14="http://schemas.microsoft.com/office/powerpoint/2010/main" val="417298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16279" y="484736"/>
            <a:ext cx="6081823" cy="2481748"/>
          </a:xfrm>
        </p:spPr>
        <p:txBody>
          <a:bodyPr>
            <a:normAutofit fontScale="92500" lnSpcReduction="20000"/>
          </a:bodyPr>
          <a:lstStyle/>
          <a:p>
            <a:r>
              <a:rPr lang="en-US" sz="5900" dirty="0">
                <a:latin typeface="Arial" panose="020B0604020202020204" pitchFamily="34" charset="0"/>
                <a:cs typeface="Arial" panose="020B0604020202020204" pitchFamily="34" charset="0"/>
              </a:rPr>
              <a:t>Michael </a:t>
            </a:r>
            <a:r>
              <a:rPr lang="en-US" sz="5900" dirty="0" err="1">
                <a:latin typeface="Arial" panose="020B0604020202020204" pitchFamily="34" charset="0"/>
                <a:cs typeface="Arial" panose="020B0604020202020204" pitchFamily="34" charset="0"/>
              </a:rPr>
              <a:t>Gobbi</a:t>
            </a:r>
            <a:r>
              <a:rPr lang="en-US" sz="5900" dirty="0">
                <a:latin typeface="Arial" panose="020B0604020202020204" pitchFamily="34" charset="0"/>
                <a:cs typeface="Arial" panose="020B0604020202020204" pitchFamily="34" charset="0"/>
              </a:rPr>
              <a:t>:</a:t>
            </a:r>
          </a:p>
          <a:p>
            <a:r>
              <a:rPr lang="en-US" sz="3500" dirty="0"/>
              <a:t>DRE #: 00784661</a:t>
            </a:r>
          </a:p>
          <a:p>
            <a:r>
              <a:rPr lang="en-US" sz="4400" dirty="0">
                <a:latin typeface="Arial" panose="020B0604020202020204" pitchFamily="34" charset="0"/>
                <a:cs typeface="Arial" panose="020B0604020202020204" pitchFamily="34" charset="0"/>
              </a:rPr>
              <a:t>(916) 601-6224</a:t>
            </a:r>
          </a:p>
          <a:p>
            <a:r>
              <a:rPr lang="en-US" sz="4400" dirty="0">
                <a:latin typeface="Arial" panose="020B0604020202020204" pitchFamily="34" charset="0"/>
                <a:cs typeface="Arial" panose="020B0604020202020204" pitchFamily="34" charset="0"/>
                <a:hlinkClick r:id="rId2"/>
              </a:rPr>
              <a:t>MikeGobbi@ymail.com</a:t>
            </a:r>
            <a:r>
              <a:rPr lang="en-US" sz="4400" dirty="0">
                <a:latin typeface="Arial" panose="020B0604020202020204" pitchFamily="34" charset="0"/>
                <a:cs typeface="Arial" panose="020B0604020202020204" pitchFamily="34" charset="0"/>
              </a:rPr>
              <a:t> </a:t>
            </a:r>
          </a:p>
        </p:txBody>
      </p:sp>
      <p:sp>
        <p:nvSpPr>
          <p:cNvPr id="7" name="Subtitle 2">
            <a:extLst>
              <a:ext uri="{FF2B5EF4-FFF2-40B4-BE49-F238E27FC236}">
                <a16:creationId xmlns="" xmlns:a16="http://schemas.microsoft.com/office/drawing/2014/main" id="{80AB4B18-4C07-413B-BA0E-425621EF5052}"/>
              </a:ext>
            </a:extLst>
          </p:cNvPr>
          <p:cNvSpPr txBox="1">
            <a:spLocks/>
          </p:cNvSpPr>
          <p:nvPr/>
        </p:nvSpPr>
        <p:spPr>
          <a:xfrm>
            <a:off x="4828953" y="3155363"/>
            <a:ext cx="7056474" cy="222220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latin typeface="Arial" panose="020B0604020202020204" pitchFamily="34" charset="0"/>
                <a:cs typeface="Arial" panose="020B0604020202020204" pitchFamily="34" charset="0"/>
              </a:rPr>
              <a:t>REOs and Investments in Sacramento Area since 1980.</a:t>
            </a:r>
          </a:p>
          <a:p>
            <a:r>
              <a:rPr lang="en-US" sz="4400" dirty="0">
                <a:latin typeface="Arial" panose="020B0604020202020204" pitchFamily="34" charset="0"/>
                <a:cs typeface="Arial" panose="020B0604020202020204" pitchFamily="34" charset="0"/>
              </a:rPr>
              <a:t>Helping with Out of State Adds to the Portfolio.</a:t>
            </a:r>
          </a:p>
        </p:txBody>
      </p:sp>
      <p:pic>
        <p:nvPicPr>
          <p:cNvPr id="9" name="Picture 8">
            <a:extLst>
              <a:ext uri="{FF2B5EF4-FFF2-40B4-BE49-F238E27FC236}">
                <a16:creationId xmlns="" xmlns:a16="http://schemas.microsoft.com/office/drawing/2014/main" id="{8260BBF5-5133-478D-99AD-F78F2C197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12" y="5123635"/>
            <a:ext cx="3458862" cy="1574226"/>
          </a:xfrm>
          <a:prstGeom prst="rect">
            <a:avLst/>
          </a:prstGeom>
        </p:spPr>
      </p:pic>
      <p:pic>
        <p:nvPicPr>
          <p:cNvPr id="11" name="Picture 10">
            <a:extLst>
              <a:ext uri="{FF2B5EF4-FFF2-40B4-BE49-F238E27FC236}">
                <a16:creationId xmlns="" xmlns:a16="http://schemas.microsoft.com/office/drawing/2014/main" id="{A8E7B843-D671-48A6-8239-7C1B8C6B1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350" y="5566447"/>
            <a:ext cx="2620022" cy="1259047"/>
          </a:xfrm>
          <a:prstGeom prst="rect">
            <a:avLst/>
          </a:prstGeom>
        </p:spPr>
      </p:pic>
    </p:spTree>
    <p:extLst>
      <p:ext uri="{BB962C8B-B14F-4D97-AF65-F5344CB8AC3E}">
        <p14:creationId xmlns:p14="http://schemas.microsoft.com/office/powerpoint/2010/main" val="105561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4367630"/>
            <a:ext cx="10515600" cy="1325563"/>
          </a:xfrm>
        </p:spPr>
        <p:txBody>
          <a:bodyPr/>
          <a:lstStyle/>
          <a:p>
            <a:pPr algn="ctr"/>
            <a:r>
              <a:rPr lang="en-US" dirty="0" smtClean="0">
                <a:latin typeface="Arial" panose="020B0604020202020204" pitchFamily="34" charset="0"/>
                <a:cs typeface="Arial" panose="020B0604020202020204" pitchFamily="34" charset="0"/>
              </a:rPr>
              <a:t>Adrian Del Rio</a:t>
            </a:r>
            <a:endParaRPr lang="en-US" dirty="0">
              <a:latin typeface="Arial" panose="020B0604020202020204" pitchFamily="34" charset="0"/>
              <a:cs typeface="Arial" panose="020B0604020202020204" pitchFamily="34" charset="0"/>
            </a:endParaRPr>
          </a:p>
        </p:txBody>
      </p:sp>
      <p:pic>
        <p:nvPicPr>
          <p:cNvPr id="1028" name="Picture 4" descr="Resized P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21" y="1836988"/>
            <a:ext cx="6958116" cy="195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98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4666" y="657727"/>
            <a:ext cx="10053052" cy="5654842"/>
          </a:xfrm>
        </p:spPr>
      </p:pic>
    </p:spTree>
    <p:extLst>
      <p:ext uri="{BB962C8B-B14F-4D97-AF65-F5344CB8AC3E}">
        <p14:creationId xmlns:p14="http://schemas.microsoft.com/office/powerpoint/2010/main" val="422627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519187" y="2341547"/>
            <a:ext cx="8503920" cy="5943601"/>
          </a:xfrm>
        </p:spPr>
        <p:txBody>
          <a:bodyPr>
            <a:normAutofit/>
          </a:bodyPr>
          <a:lstStyle/>
          <a:p>
            <a:pPr eaLnBrk="1" hangingPunct="1"/>
            <a:endParaRPr lang="en-US" sz="4800" b="1" dirty="0"/>
          </a:p>
          <a:p>
            <a:pPr eaLnBrk="1" hangingPunct="1"/>
            <a:endParaRPr lang="en-US" sz="3840" dirty="0"/>
          </a:p>
          <a:p>
            <a:pPr eaLnBrk="1" hangingPunct="1"/>
            <a:r>
              <a:rPr lang="en-US" sz="3360" dirty="0">
                <a:latin typeface="Arial" panose="020B0604020202020204" pitchFamily="34" charset="0"/>
                <a:cs typeface="Arial" panose="020B0604020202020204" pitchFamily="34" charset="0"/>
              </a:rPr>
              <a:t>We want to thank those men &amp; women have served our country and provided us the </a:t>
            </a:r>
            <a:r>
              <a:rPr lang="en-US" sz="3360" b="1" i="1" u="sng" dirty="0">
                <a:latin typeface="Arial" panose="020B0604020202020204" pitchFamily="34" charset="0"/>
                <a:cs typeface="Arial" panose="020B0604020202020204" pitchFamily="34" charset="0"/>
              </a:rPr>
              <a:t>Freedom</a:t>
            </a:r>
            <a:r>
              <a:rPr lang="en-US" sz="3360" dirty="0">
                <a:latin typeface="Arial" panose="020B0604020202020204" pitchFamily="34" charset="0"/>
                <a:cs typeface="Arial" panose="020B0604020202020204" pitchFamily="34" charset="0"/>
              </a:rPr>
              <a:t> we have today.</a:t>
            </a:r>
            <a:endParaRPr lang="en-US" sz="3360" dirty="0"/>
          </a:p>
        </p:txBody>
      </p:sp>
      <p:pic>
        <p:nvPicPr>
          <p:cNvPr id="20483" name="Picture 5"/>
          <p:cNvPicPr>
            <a:picLocks noChangeAspect="1" noChangeArrowheads="1"/>
          </p:cNvPicPr>
          <p:nvPr/>
        </p:nvPicPr>
        <p:blipFill>
          <a:blip r:embed="rId3" cstate="print"/>
          <a:srcRect/>
          <a:stretch>
            <a:fillRect/>
          </a:stretch>
        </p:blipFill>
        <p:spPr bwMode="auto">
          <a:xfrm>
            <a:off x="469232" y="609602"/>
            <a:ext cx="10972800" cy="2221230"/>
          </a:xfrm>
          <a:prstGeom prst="rect">
            <a:avLst/>
          </a:prstGeom>
          <a:noFill/>
          <a:ln w="9525">
            <a:noFill/>
            <a:miter lim="800000"/>
            <a:headEnd/>
            <a:tailEnd/>
          </a:ln>
        </p:spPr>
      </p:pic>
    </p:spTree>
    <p:extLst>
      <p:ext uri="{BB962C8B-B14F-4D97-AF65-F5344CB8AC3E}">
        <p14:creationId xmlns:p14="http://schemas.microsoft.com/office/powerpoint/2010/main" val="1770713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defRPr/>
            </a:pPr>
            <a:r>
              <a:rPr lang="fr-FR" dirty="0" smtClean="0"/>
              <a:t/>
            </a:r>
            <a:br>
              <a:rPr lang="fr-FR" dirty="0" smtClean="0"/>
            </a:br>
            <a:endParaRPr lang="en-US" dirty="0"/>
          </a:p>
        </p:txBody>
      </p:sp>
      <p:sp>
        <p:nvSpPr>
          <p:cNvPr id="30724" name="Text Placeholder 16"/>
          <p:cNvSpPr>
            <a:spLocks noGrp="1"/>
          </p:cNvSpPr>
          <p:nvPr>
            <p:ph sz="half" idx="2"/>
          </p:nvPr>
        </p:nvSpPr>
        <p:spPr>
          <a:xfrm>
            <a:off x="2209800" y="4191000"/>
            <a:ext cx="8077200" cy="2362200"/>
          </a:xfrm>
        </p:spPr>
        <p:txBody>
          <a:bodyPr/>
          <a:lstStyle/>
          <a:p>
            <a:pPr marL="0" indent="0" algn="ctr">
              <a:buNone/>
            </a:pPr>
            <a:r>
              <a:rPr lang="fr-FR" altLang="en-US" sz="3200" dirty="0"/>
              <a:t>Lorraine D Evans CPA MST</a:t>
            </a:r>
            <a:br>
              <a:rPr lang="fr-FR" altLang="en-US" sz="3200" dirty="0"/>
            </a:br>
            <a:r>
              <a:rPr lang="fr-FR" altLang="en-US" sz="3200" dirty="0"/>
              <a:t>Office 916-246-CPA’s (2727)</a:t>
            </a:r>
          </a:p>
          <a:p>
            <a:pPr marL="0" indent="0" algn="ctr">
              <a:buNone/>
            </a:pPr>
            <a:r>
              <a:rPr lang="fr-FR" altLang="en-US" sz="3200" dirty="0" err="1"/>
              <a:t>Cell</a:t>
            </a:r>
            <a:r>
              <a:rPr lang="fr-FR" altLang="en-US" sz="3200" dirty="0"/>
              <a:t> 808-298-2419</a:t>
            </a:r>
            <a:br>
              <a:rPr lang="fr-FR" altLang="en-US" sz="3200" dirty="0"/>
            </a:br>
            <a:r>
              <a:rPr lang="fr-FR" altLang="en-US" sz="3200" dirty="0"/>
              <a:t>Lorraine@LDEvansCPA.com</a:t>
            </a:r>
            <a:endParaRPr lang="en-US" altLang="en-US" sz="3200" dirty="0"/>
          </a:p>
        </p:txBody>
      </p:sp>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36480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0458" y="123876"/>
            <a:ext cx="7175145" cy="877366"/>
          </a:xfrm>
        </p:spPr>
        <p:txBody>
          <a:bodyPr>
            <a:normAutofit fontScale="90000"/>
          </a:bodyPr>
          <a:lstStyle/>
          <a:p>
            <a:pPr algn="ctr"/>
            <a:r>
              <a:rPr lang="en-US" dirty="0"/>
              <a:t>SacWholesales.com</a:t>
            </a:r>
          </a:p>
        </p:txBody>
      </p:sp>
      <p:sp>
        <p:nvSpPr>
          <p:cNvPr id="5" name="Title 1">
            <a:extLst>
              <a:ext uri="{FF2B5EF4-FFF2-40B4-BE49-F238E27FC236}">
                <a16:creationId xmlns="" xmlns:a16="http://schemas.microsoft.com/office/drawing/2014/main" id="{C8382B34-E22E-4A95-8588-341541C14629}"/>
              </a:ext>
            </a:extLst>
          </p:cNvPr>
          <p:cNvSpPr txBox="1">
            <a:spLocks/>
          </p:cNvSpPr>
          <p:nvPr/>
        </p:nvSpPr>
        <p:spPr>
          <a:xfrm>
            <a:off x="2509606" y="846711"/>
            <a:ext cx="7175145" cy="511266"/>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916-476-2364</a:t>
            </a:r>
          </a:p>
        </p:txBody>
      </p:sp>
      <p:sp>
        <p:nvSpPr>
          <p:cNvPr id="6" name="Title 1">
            <a:extLst>
              <a:ext uri="{FF2B5EF4-FFF2-40B4-BE49-F238E27FC236}">
                <a16:creationId xmlns="" xmlns:a16="http://schemas.microsoft.com/office/drawing/2014/main" id="{7DE77025-1B89-4074-8BB3-BCC795FFEFCD}"/>
              </a:ext>
            </a:extLst>
          </p:cNvPr>
          <p:cNvSpPr txBox="1">
            <a:spLocks/>
          </p:cNvSpPr>
          <p:nvPr/>
        </p:nvSpPr>
        <p:spPr>
          <a:xfrm>
            <a:off x="2535147" y="1272409"/>
            <a:ext cx="7175145" cy="511266"/>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WITH LAUREL </a:t>
            </a:r>
            <a:r>
              <a:rPr lang="en-US" sz="2800" dirty="0" err="1"/>
              <a:t>SAGEn</a:t>
            </a:r>
            <a:endParaRPr lang="en-US" sz="2800" dirty="0"/>
          </a:p>
        </p:txBody>
      </p:sp>
      <p:sp>
        <p:nvSpPr>
          <p:cNvPr id="7" name="Title 1">
            <a:extLst>
              <a:ext uri="{FF2B5EF4-FFF2-40B4-BE49-F238E27FC236}">
                <a16:creationId xmlns="" xmlns:a16="http://schemas.microsoft.com/office/drawing/2014/main" id="{F86C8AFB-536C-4C93-879B-4B5AEAC206BE}"/>
              </a:ext>
            </a:extLst>
          </p:cNvPr>
          <p:cNvSpPr txBox="1">
            <a:spLocks/>
          </p:cNvSpPr>
          <p:nvPr/>
        </p:nvSpPr>
        <p:spPr>
          <a:xfrm>
            <a:off x="2509605" y="1612967"/>
            <a:ext cx="7175145" cy="511266"/>
          </a:xfrm>
          <a:prstGeom prst="rect">
            <a:avLst/>
          </a:prstGeom>
          <a:effectLst/>
        </p:spPr>
        <p:txBody>
          <a:bodyPr vert="horz" lIns="91440" tIns="45720" rIns="91440" bIns="45720" rtlCol="0" anchor="b">
            <a:normAutofit fontScale="77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rgbClr val="FFC000"/>
                </a:solidFill>
              </a:rPr>
              <a:t>SACRAMENTO AREAS MOST TRUSTED WHOLESALE TEAM!</a:t>
            </a:r>
          </a:p>
        </p:txBody>
      </p:sp>
      <p:sp>
        <p:nvSpPr>
          <p:cNvPr id="15" name="Subtitle 2">
            <a:extLst>
              <a:ext uri="{FF2B5EF4-FFF2-40B4-BE49-F238E27FC236}">
                <a16:creationId xmlns="" xmlns:a16="http://schemas.microsoft.com/office/drawing/2014/main" id="{4D2E1A9C-209A-40DA-B3FA-F887E53EDED9}"/>
              </a:ext>
            </a:extLst>
          </p:cNvPr>
          <p:cNvSpPr txBox="1">
            <a:spLocks/>
          </p:cNvSpPr>
          <p:nvPr/>
        </p:nvSpPr>
        <p:spPr>
          <a:xfrm>
            <a:off x="8703517" y="4890233"/>
            <a:ext cx="2807907" cy="83200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en-US" sz="1600" b="1" dirty="0">
              <a:solidFill>
                <a:srgbClr val="FF0000"/>
              </a:solidFill>
              <a:latin typeface="Times New Roman"/>
              <a:cs typeface="Times New Roman"/>
            </a:endParaRPr>
          </a:p>
        </p:txBody>
      </p:sp>
      <p:sp>
        <p:nvSpPr>
          <p:cNvPr id="19" name="TextBox 18">
            <a:extLst>
              <a:ext uri="{FF2B5EF4-FFF2-40B4-BE49-F238E27FC236}">
                <a16:creationId xmlns="" xmlns:a16="http://schemas.microsoft.com/office/drawing/2014/main" id="{9F8D69B1-CB76-A54D-A793-329FE5002498}"/>
              </a:ext>
            </a:extLst>
          </p:cNvPr>
          <p:cNvSpPr txBox="1"/>
          <p:nvPr/>
        </p:nvSpPr>
        <p:spPr>
          <a:xfrm>
            <a:off x="3009360" y="5017005"/>
            <a:ext cx="6033904" cy="1754326"/>
          </a:xfrm>
          <a:prstGeom prst="rect">
            <a:avLst/>
          </a:prstGeom>
          <a:noFill/>
        </p:spPr>
        <p:txBody>
          <a:bodyPr wrap="square" rtlCol="0">
            <a:spAutoFit/>
          </a:bodyPr>
          <a:lstStyle/>
          <a:p>
            <a:pPr algn="ctr"/>
            <a:r>
              <a:rPr lang="en-US" sz="3600" dirty="0"/>
              <a:t>Get our leads FIRST!</a:t>
            </a:r>
          </a:p>
          <a:p>
            <a:pPr algn="ctr"/>
            <a:r>
              <a:rPr lang="en-US" sz="3600" dirty="0"/>
              <a:t>JOIN our Buyers List at </a:t>
            </a:r>
          </a:p>
          <a:p>
            <a:pPr algn="ctr"/>
            <a:r>
              <a:rPr lang="en-US" sz="3600" dirty="0" err="1"/>
              <a:t>www.SacWholesales.com</a:t>
            </a:r>
            <a:endParaRPr lang="en-US" sz="3600" dirty="0"/>
          </a:p>
        </p:txBody>
      </p:sp>
    </p:spTree>
    <p:extLst>
      <p:ext uri="{BB962C8B-B14F-4D97-AF65-F5344CB8AC3E}">
        <p14:creationId xmlns:p14="http://schemas.microsoft.com/office/powerpoint/2010/main" val="409921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5" y="3889721"/>
            <a:ext cx="10515600" cy="2301014"/>
          </a:xfrm>
        </p:spPr>
        <p:txBody>
          <a:bodyPr>
            <a:normAutofit/>
          </a:bodyPr>
          <a:lstStyle/>
          <a:p>
            <a:pPr algn="ctr"/>
            <a:r>
              <a:rPr lang="en-US" sz="3200" dirty="0" smtClean="0">
                <a:latin typeface="Arial" panose="020B0604020202020204" pitchFamily="34" charset="0"/>
                <a:cs typeface="Arial" panose="020B0604020202020204" pitchFamily="34" charset="0"/>
              </a:rPr>
              <a:t>Rob Gutowsky- V.P. Commercial Loan Officer</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916-701-6826</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RobertGutowsky@tcbk.com</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69" y="202170"/>
            <a:ext cx="10515600" cy="3076126"/>
          </a:xfrm>
        </p:spPr>
      </p:pic>
    </p:spTree>
    <p:extLst>
      <p:ext uri="{BB962C8B-B14F-4D97-AF65-F5344CB8AC3E}">
        <p14:creationId xmlns:p14="http://schemas.microsoft.com/office/powerpoint/2010/main" val="124232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drawing&#10;&#10;Description automatically generated">
            <a:extLst>
              <a:ext uri="{FF2B5EF4-FFF2-40B4-BE49-F238E27FC236}">
                <a16:creationId xmlns="" xmlns:a16="http://schemas.microsoft.com/office/drawing/2014/main" id="{7F40A762-7B7D-4D55-AF7E-CB345EF88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609600"/>
            <a:ext cx="8458200" cy="5638800"/>
          </a:xfrm>
          <a:prstGeom prst="rect">
            <a:avLst/>
          </a:prstGeom>
        </p:spPr>
      </p:pic>
    </p:spTree>
    <p:extLst>
      <p:ext uri="{BB962C8B-B14F-4D97-AF65-F5344CB8AC3E}">
        <p14:creationId xmlns:p14="http://schemas.microsoft.com/office/powerpoint/2010/main" val="3717224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7853" y="4950411"/>
            <a:ext cx="9144000" cy="1655762"/>
          </a:xfrm>
        </p:spPr>
        <p:txBody>
          <a:bodyPr>
            <a:normAutofit fontScale="85000" lnSpcReduction="20000"/>
          </a:bodyPr>
          <a:lstStyle/>
          <a:p>
            <a:r>
              <a:rPr lang="en-US" sz="4400" dirty="0" smtClean="0">
                <a:latin typeface="Arial" panose="020B0604020202020204" pitchFamily="34" charset="0"/>
                <a:cs typeface="Arial" panose="020B0604020202020204" pitchFamily="34" charset="0"/>
              </a:rPr>
              <a:t>Eric Grathwol</a:t>
            </a:r>
          </a:p>
          <a:p>
            <a:r>
              <a:rPr lang="en-US" sz="4400" dirty="0" smtClean="0">
                <a:latin typeface="Arial" panose="020B0604020202020204" pitchFamily="34" charset="0"/>
                <a:cs typeface="Arial" panose="020B0604020202020204" pitchFamily="34" charset="0"/>
              </a:rPr>
              <a:t>Pain Free </a:t>
            </a:r>
            <a:r>
              <a:rPr lang="en-US" sz="4400" smtClean="0">
                <a:latin typeface="Arial" panose="020B0604020202020204" pitchFamily="34" charset="0"/>
                <a:cs typeface="Arial" panose="020B0604020202020204" pitchFamily="34" charset="0"/>
              </a:rPr>
              <a:t>Real Estate Financing</a:t>
            </a:r>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916-223-4235</a:t>
            </a:r>
            <a:endParaRPr lang="en-US" sz="4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190" y="550725"/>
            <a:ext cx="7697724" cy="3005241"/>
          </a:xfrm>
          <a:prstGeom prst="rect">
            <a:avLst/>
          </a:prstGeom>
        </p:spPr>
      </p:pic>
      <p:sp>
        <p:nvSpPr>
          <p:cNvPr id="6" name="TextBox 5"/>
          <p:cNvSpPr txBox="1"/>
          <p:nvPr/>
        </p:nvSpPr>
        <p:spPr>
          <a:xfrm>
            <a:off x="3187126" y="3555966"/>
            <a:ext cx="6365948"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smtClean="0">
                <a:solidFill>
                  <a:schemeClr val="accent3">
                    <a:lumMod val="75000"/>
                  </a:schemeClr>
                </a:solidFill>
              </a:rPr>
              <a:t>www.ezmortgages.us</a:t>
            </a:r>
            <a:endParaRPr lang="en-US" sz="5400" dirty="0">
              <a:solidFill>
                <a:schemeClr val="accent3">
                  <a:lumMod val="75000"/>
                </a:schemeClr>
              </a:solidFill>
            </a:endParaRPr>
          </a:p>
        </p:txBody>
      </p:sp>
    </p:spTree>
    <p:extLst>
      <p:ext uri="{BB962C8B-B14F-4D97-AF65-F5344CB8AC3E}">
        <p14:creationId xmlns:p14="http://schemas.microsoft.com/office/powerpoint/2010/main" val="202389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7047" y="201482"/>
            <a:ext cx="8544353" cy="1175596"/>
          </a:xfrm>
        </p:spPr>
      </p:pic>
      <p:sp>
        <p:nvSpPr>
          <p:cNvPr id="4" name="Content Placeholder 3"/>
          <p:cNvSpPr>
            <a:spLocks noGrp="1"/>
          </p:cNvSpPr>
          <p:nvPr>
            <p:ph sz="half" idx="2"/>
          </p:nvPr>
        </p:nvSpPr>
        <p:spPr>
          <a:xfrm>
            <a:off x="1758948" y="1825626"/>
            <a:ext cx="3973112" cy="3920082"/>
          </a:xfrm>
        </p:spPr>
        <p:txBody>
          <a:bodyPr/>
          <a:lstStyle/>
          <a:p>
            <a:r>
              <a:rPr lang="en-US" dirty="0" smtClean="0"/>
              <a:t>6 day close</a:t>
            </a:r>
          </a:p>
          <a:p>
            <a:r>
              <a:rPr lang="en-US" dirty="0" smtClean="0"/>
              <a:t>Up to 90% of Purchase Price</a:t>
            </a:r>
          </a:p>
          <a:p>
            <a:r>
              <a:rPr lang="en-US" dirty="0" smtClean="0"/>
              <a:t>100% of Rehab</a:t>
            </a:r>
          </a:p>
          <a:p>
            <a:r>
              <a:rPr lang="en-US" dirty="0" smtClean="0"/>
              <a:t>Lien-release capabilities!</a:t>
            </a:r>
          </a:p>
          <a:p>
            <a:r>
              <a:rPr lang="en-US" b="1" dirty="0" smtClean="0"/>
              <a:t>Andy Petersen </a:t>
            </a:r>
            <a:r>
              <a:rPr lang="en-US" dirty="0" smtClean="0"/>
              <a:t>– VP Business Development</a:t>
            </a:r>
          </a:p>
          <a:p>
            <a:pPr marL="0" indent="0">
              <a:buNone/>
            </a:pP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334" y="1655388"/>
            <a:ext cx="3655066" cy="4730085"/>
          </a:xfrm>
          <a:prstGeom prst="rect">
            <a:avLst/>
          </a:prstGeom>
        </p:spPr>
      </p:pic>
    </p:spTree>
    <p:extLst>
      <p:ext uri="{BB962C8B-B14F-4D97-AF65-F5344CB8AC3E}">
        <p14:creationId xmlns:p14="http://schemas.microsoft.com/office/powerpoint/2010/main" val="146369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ridge&#10;&#10;Description automatically generated">
            <a:extLst>
              <a:ext uri="{FF2B5EF4-FFF2-40B4-BE49-F238E27FC236}">
                <a16:creationId xmlns="" xmlns:a16="http://schemas.microsoft.com/office/drawing/2014/main" id="{73E95F99-79BE-44FD-9E7D-0061B73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963" y="573846"/>
            <a:ext cx="5922537" cy="3929683"/>
          </a:xfrm>
          <a:prstGeom prst="rect">
            <a:avLst/>
          </a:prstGeom>
        </p:spPr>
      </p:pic>
      <p:sp>
        <p:nvSpPr>
          <p:cNvPr id="6" name="TextBox 5">
            <a:extLst>
              <a:ext uri="{FF2B5EF4-FFF2-40B4-BE49-F238E27FC236}">
                <a16:creationId xmlns="" xmlns:a16="http://schemas.microsoft.com/office/drawing/2014/main" id="{6B655E4F-04D7-42C2-95FF-C5E7C7BCD7C4}"/>
              </a:ext>
            </a:extLst>
          </p:cNvPr>
          <p:cNvSpPr txBox="1"/>
          <p:nvPr/>
        </p:nvSpPr>
        <p:spPr>
          <a:xfrm>
            <a:off x="3257550" y="4999315"/>
            <a:ext cx="5676900" cy="1077218"/>
          </a:xfrm>
          <a:prstGeom prst="rect">
            <a:avLst/>
          </a:prstGeom>
          <a:noFill/>
        </p:spPr>
        <p:txBody>
          <a:bodyPr wrap="square" rtlCol="0">
            <a:spAutoFit/>
          </a:bodyPr>
          <a:lstStyle/>
          <a:p>
            <a:pPr algn="ctr"/>
            <a:r>
              <a:rPr lang="en-US" sz="4400" dirty="0"/>
              <a:t>Tom Manning </a:t>
            </a:r>
          </a:p>
          <a:p>
            <a:pPr algn="ctr"/>
            <a:r>
              <a:rPr lang="en-US" sz="2000" dirty="0"/>
              <a:t>916.995.4931</a:t>
            </a:r>
          </a:p>
        </p:txBody>
      </p:sp>
    </p:spTree>
    <p:extLst>
      <p:ext uri="{BB962C8B-B14F-4D97-AF65-F5344CB8AC3E}">
        <p14:creationId xmlns:p14="http://schemas.microsoft.com/office/powerpoint/2010/main" val="230668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4"/>
          <p:cNvSpPr txBox="1">
            <a:spLocks noChangeArrowheads="1"/>
          </p:cNvSpPr>
          <p:nvPr/>
        </p:nvSpPr>
        <p:spPr bwMode="auto">
          <a:xfrm>
            <a:off x="3200400" y="2590800"/>
            <a:ext cx="60388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3200" b="1" dirty="0" smtClean="0"/>
              <a:t>Juan </a:t>
            </a:r>
            <a:r>
              <a:rPr lang="en-US" altLang="en-US" sz="3200" b="1" dirty="0" err="1" smtClean="0"/>
              <a:t>Deshon</a:t>
            </a:r>
            <a:endParaRPr lang="en-US" altLang="en-US" sz="3200" b="1" dirty="0"/>
          </a:p>
          <a:p>
            <a:pPr eaLnBrk="1" hangingPunct="1">
              <a:defRPr/>
            </a:pPr>
            <a:endParaRPr lang="en-US" altLang="en-US" sz="3200" dirty="0"/>
          </a:p>
          <a:p>
            <a:pPr eaLnBrk="1" hangingPunct="1">
              <a:defRPr/>
            </a:pPr>
            <a:r>
              <a:rPr lang="en-US" altLang="en-US" sz="3200" dirty="0"/>
              <a:t>www.QuestTrust.com</a:t>
            </a:r>
          </a:p>
          <a:p>
            <a:pPr eaLnBrk="1" hangingPunct="1">
              <a:defRPr/>
            </a:pPr>
            <a:endParaRPr lang="en-US" altLang="en-US" sz="3200" dirty="0"/>
          </a:p>
          <a:p>
            <a:pPr eaLnBrk="1" hangingPunct="1">
              <a:defRPr/>
            </a:pPr>
            <a:r>
              <a:rPr lang="en-US" altLang="en-US" sz="3200" dirty="0"/>
              <a:t>855-FUN-IRAS (855-386-4727)</a:t>
            </a:r>
          </a:p>
          <a:p>
            <a:pPr eaLnBrk="1" hangingPunct="1">
              <a:defRPr/>
            </a:pPr>
            <a:endParaRPr lang="en-US" alt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1" y="838200"/>
            <a:ext cx="5972353" cy="1319474"/>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03522571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b="1" dirty="0" smtClean="0">
                <a:latin typeface="Arial" panose="020B0604020202020204" pitchFamily="34" charset="0"/>
                <a:cs typeface="Arial" panose="020B0604020202020204" pitchFamily="34" charset="0"/>
              </a:rPr>
              <a:t>Merton’s Construction</a:t>
            </a:r>
          </a:p>
          <a:p>
            <a:pPr marL="0" indent="0" algn="ctr">
              <a:buNone/>
            </a:pPr>
            <a:endParaRPr lang="en-US" sz="5400" b="1" dirty="0">
              <a:latin typeface="Arial" panose="020B0604020202020204" pitchFamily="34" charset="0"/>
              <a:cs typeface="Arial" panose="020B0604020202020204" pitchFamily="34" charset="0"/>
            </a:endParaRPr>
          </a:p>
          <a:p>
            <a:pPr marL="0" indent="0" algn="ctr">
              <a:buNone/>
            </a:pPr>
            <a:r>
              <a:rPr lang="en-US" sz="5400" b="1" dirty="0" smtClean="0">
                <a:latin typeface="Arial" panose="020B0604020202020204" pitchFamily="34" charset="0"/>
                <a:cs typeface="Arial" panose="020B0604020202020204" pitchFamily="34" charset="0"/>
              </a:rPr>
              <a:t>916.365.1451</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78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4118979"/>
            <a:ext cx="10515600" cy="1325563"/>
          </a:xfrm>
        </p:spPr>
        <p:txBody>
          <a:bodyPr/>
          <a:lstStyle/>
          <a:p>
            <a:pPr algn="ctr"/>
            <a:r>
              <a:rPr lang="en-US" b="1" dirty="0" smtClean="0">
                <a:latin typeface="Arial" panose="020B0604020202020204" pitchFamily="34" charset="0"/>
                <a:cs typeface="Arial" panose="020B0604020202020204" pitchFamily="34" charset="0"/>
              </a:rPr>
              <a:t>408.867.1867</a:t>
            </a:r>
            <a:endParaRPr lang="en-US" b="1" dirty="0">
              <a:latin typeface="Arial" panose="020B0604020202020204" pitchFamily="34" charset="0"/>
              <a:cs typeface="Arial" panose="020B0604020202020204" pitchFamily="34" charset="0"/>
            </a:endParaRPr>
          </a:p>
        </p:txBody>
      </p:sp>
      <p:pic>
        <p:nvPicPr>
          <p:cNvPr id="4" name="Content Placeholder 3" descr="https://lh4.googleusercontent.com/ubWjXUwLpNTU965DxI1L7ZcrKpsMcmFk_wSaJ0NRMGohplk-V3DiG46HqGlj6OfnxTgbjNPxHAFZxoEfn6d9RQh5Bq-Aq3j3b3PDGRa0l1Yn_dC9QJ3t41QcI7kIQnRzFjsSxLvc"/>
          <p:cNvPicPr>
            <a:picLocks noGrp="1" noChangeAspect="1" noChangeArrowheads="1"/>
          </p:cNvPicPr>
          <p:nvPr>
            <p:ph idx="1"/>
          </p:nvPr>
        </p:nvPicPr>
        <p:blipFill>
          <a:blip r:link="rId2">
            <a:extLst>
              <a:ext uri="{28A0092B-C50C-407E-A947-70E740481C1C}">
                <a14:useLocalDpi xmlns:a14="http://schemas.microsoft.com/office/drawing/2010/main" val="0"/>
              </a:ext>
            </a:extLst>
          </a:blip>
          <a:srcRect/>
          <a:stretch>
            <a:fillRect/>
          </a:stretch>
        </p:blipFill>
        <p:spPr bwMode="auto">
          <a:xfrm>
            <a:off x="3349289" y="1408990"/>
            <a:ext cx="4989821" cy="19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1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883920" y="1508760"/>
            <a:ext cx="10515600" cy="6583680"/>
          </a:xfrm>
        </p:spPr>
        <p:txBody>
          <a:bodyPr/>
          <a:lstStyle/>
          <a:p>
            <a:pPr eaLnBrk="1" hangingPunct="1">
              <a:defRPr/>
            </a:pPr>
            <a:endParaRPr lang="en-US" sz="4320" b="1" dirty="0">
              <a:solidFill>
                <a:srgbClr val="FF0000"/>
              </a:solidFill>
              <a:latin typeface="+mj-lt"/>
            </a:endParaRPr>
          </a:p>
          <a:p>
            <a:pPr eaLnBrk="1" hangingPunct="1">
              <a:defRPr/>
            </a:pPr>
            <a:endParaRPr lang="en-US" sz="3360" dirty="0" smtClean="0">
              <a:latin typeface="Arial" panose="020B0604020202020204" pitchFamily="34" charset="0"/>
              <a:cs typeface="Arial" panose="020B0604020202020204" pitchFamily="34" charset="0"/>
            </a:endParaRPr>
          </a:p>
          <a:p>
            <a:pPr eaLnBrk="1" hangingPunct="1">
              <a:defRPr/>
            </a:pPr>
            <a:r>
              <a:rPr lang="en-US" sz="3360" dirty="0" smtClean="0">
                <a:latin typeface="Arial" panose="020B0604020202020204" pitchFamily="34" charset="0"/>
                <a:cs typeface="Arial" panose="020B0604020202020204" pitchFamily="34" charset="0"/>
              </a:rPr>
              <a:t>Disclaimer</a:t>
            </a:r>
            <a:r>
              <a:rPr lang="en-US" sz="3360" dirty="0">
                <a:latin typeface="Arial" panose="020B0604020202020204" pitchFamily="34" charset="0"/>
                <a:cs typeface="Arial" panose="020B0604020202020204" pitchFamily="34" charset="0"/>
              </a:rPr>
              <a:t>:</a:t>
            </a:r>
          </a:p>
          <a:p>
            <a:pPr eaLnBrk="1" hangingPunct="1">
              <a:defRPr/>
            </a:pPr>
            <a:r>
              <a:rPr lang="en-US" sz="2880" dirty="0">
                <a:latin typeface="Arial" panose="020B0604020202020204" pitchFamily="34" charset="0"/>
                <a:cs typeface="Arial" panose="020B0604020202020204" pitchFamily="34" charset="0"/>
              </a:rPr>
              <a:t>This information is designed to provide accurate and authoritative information in regard to the subject matter covered. It is offered with the understanding that the presenters are not engaged in rendering legal, accounting, or other professional services. If legal or other expert advice is required, services of a competent professional should be sought.</a:t>
            </a:r>
          </a:p>
          <a:p>
            <a:pPr eaLnBrk="1" hangingPunct="1">
              <a:defRPr/>
            </a:pPr>
            <a:r>
              <a:rPr lang="en-US" dirty="0" smtClean="0">
                <a:latin typeface="Rockwell Condensed" pitchFamily="18" charset="0"/>
              </a:rPr>
              <a:t> </a:t>
            </a:r>
            <a:endParaRPr lang="en-US" b="1" dirty="0" smtClean="0"/>
          </a:p>
        </p:txBody>
      </p:sp>
      <p:pic>
        <p:nvPicPr>
          <p:cNvPr id="5123" name="Picture 5"/>
          <p:cNvPicPr>
            <a:picLocks noChangeAspect="1" noChangeArrowheads="1"/>
          </p:cNvPicPr>
          <p:nvPr/>
        </p:nvPicPr>
        <p:blipFill>
          <a:blip r:embed="rId2" cstate="print"/>
          <a:srcRect/>
          <a:stretch>
            <a:fillRect/>
          </a:stretch>
        </p:blipFill>
        <p:spPr bwMode="auto">
          <a:xfrm>
            <a:off x="655320" y="120317"/>
            <a:ext cx="10972800" cy="2221230"/>
          </a:xfrm>
          <a:prstGeom prst="rect">
            <a:avLst/>
          </a:prstGeom>
          <a:noFill/>
          <a:ln w="9525">
            <a:noFill/>
            <a:miter lim="800000"/>
            <a:headEnd/>
            <a:tailEnd/>
          </a:ln>
        </p:spPr>
      </p:pic>
    </p:spTree>
    <p:extLst>
      <p:ext uri="{BB962C8B-B14F-4D97-AF65-F5344CB8AC3E}">
        <p14:creationId xmlns:p14="http://schemas.microsoft.com/office/powerpoint/2010/main" val="496562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64" y="2277979"/>
            <a:ext cx="10515600" cy="2605089"/>
          </a:xfrm>
        </p:spPr>
        <p:txBody>
          <a:bodyPr>
            <a:normAutofit/>
          </a:bodyPr>
          <a:lstStyle/>
          <a:p>
            <a:pPr algn="ctr"/>
            <a:r>
              <a:rPr lang="en-US" b="1" dirty="0" smtClean="0">
                <a:latin typeface="Arial" panose="020B0604020202020204" pitchFamily="34" charset="0"/>
                <a:cs typeface="Arial" panose="020B0604020202020204" pitchFamily="34" charset="0"/>
              </a:rPr>
              <a:t>George Romonsky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Realtor</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916.709.3558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851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467853" y="4950411"/>
            <a:ext cx="9144000" cy="1655762"/>
          </a:xfrm>
        </p:spPr>
        <p:txBody>
          <a:bodyPr>
            <a:normAutofit fontScale="77500" lnSpcReduction="20000"/>
          </a:bodyPr>
          <a:lstStyle/>
          <a:p>
            <a:r>
              <a:rPr lang="en-US" sz="4400" dirty="0"/>
              <a:t>I may not make a dent in our homeless problem</a:t>
            </a:r>
          </a:p>
          <a:p>
            <a:r>
              <a:rPr lang="en-US" sz="4400" dirty="0"/>
              <a:t>I </a:t>
            </a:r>
            <a:r>
              <a:rPr lang="en-US" sz="4400" b="1" dirty="0"/>
              <a:t>WILL</a:t>
            </a:r>
            <a:r>
              <a:rPr lang="en-US" sz="4400" dirty="0"/>
              <a:t> make a difference in someone’s life…</a:t>
            </a:r>
          </a:p>
          <a:p>
            <a:r>
              <a:rPr lang="en-US" sz="4400" dirty="0"/>
              <a:t>David Granzella ~ 2020</a:t>
            </a:r>
          </a:p>
          <a:p>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60" y="379747"/>
            <a:ext cx="4286250" cy="4029075"/>
          </a:xfrm>
          <a:prstGeom prst="rect">
            <a:avLst/>
          </a:prstGeom>
        </p:spPr>
      </p:pic>
    </p:spTree>
    <p:extLst>
      <p:ext uri="{BB962C8B-B14F-4D97-AF65-F5344CB8AC3E}">
        <p14:creationId xmlns:p14="http://schemas.microsoft.com/office/powerpoint/2010/main" val="259452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42900"/>
            <a:ext cx="9875520" cy="1440180"/>
          </a:xfrm>
        </p:spPr>
        <p:txBody>
          <a:bodyPr>
            <a:normAutofit/>
          </a:bodyPr>
          <a:lstStyle/>
          <a:p>
            <a:pPr algn="ctr"/>
            <a:r>
              <a:rPr lang="en-US" sz="4800" dirty="0">
                <a:solidFill>
                  <a:srgbClr val="0000FF"/>
                </a:solidFill>
                <a:latin typeface="Arial" panose="020B0604020202020204" pitchFamily="34" charset="0"/>
                <a:cs typeface="Arial" panose="020B0604020202020204" pitchFamily="34" charset="0"/>
              </a:rPr>
              <a:t>Our Mission</a:t>
            </a:r>
          </a:p>
        </p:txBody>
      </p:sp>
      <p:sp>
        <p:nvSpPr>
          <p:cNvPr id="3" name="Content Placeholder 2"/>
          <p:cNvSpPr>
            <a:spLocks noGrp="1"/>
          </p:cNvSpPr>
          <p:nvPr>
            <p:ph idx="1"/>
          </p:nvPr>
        </p:nvSpPr>
        <p:spPr>
          <a:xfrm>
            <a:off x="1200212" y="1781583"/>
            <a:ext cx="9875520" cy="4555357"/>
          </a:xfrm>
        </p:spPr>
        <p:txBody>
          <a:bodyPr>
            <a:noAutofit/>
          </a:bodyPr>
          <a:lstStyle/>
          <a:p>
            <a:r>
              <a:rPr lang="en-US" sz="2880" dirty="0">
                <a:latin typeface="Arial" panose="020B0604020202020204" pitchFamily="34" charset="0"/>
                <a:cs typeface="Arial" panose="020B0604020202020204" pitchFamily="34" charset="0"/>
              </a:rPr>
              <a:t>Educate every level of investor to make calculated decisions and CREATE investment opportunities</a:t>
            </a:r>
          </a:p>
          <a:p>
            <a:endParaRPr lang="en-US" sz="2880" dirty="0">
              <a:latin typeface="Arial" panose="020B0604020202020204" pitchFamily="34" charset="0"/>
              <a:cs typeface="Arial" panose="020B0604020202020204" pitchFamily="34" charset="0"/>
            </a:endParaRPr>
          </a:p>
          <a:p>
            <a:r>
              <a:rPr lang="en-US" sz="2880" dirty="0">
                <a:latin typeface="Arial" panose="020B0604020202020204" pitchFamily="34" charset="0"/>
                <a:cs typeface="Arial" panose="020B0604020202020204" pitchFamily="34" charset="0"/>
              </a:rPr>
              <a:t>Wholesale, Retail Flips and first class Landlord’s</a:t>
            </a:r>
          </a:p>
          <a:p>
            <a:endParaRPr lang="en-US" sz="2880" dirty="0">
              <a:latin typeface="Arial" panose="020B0604020202020204" pitchFamily="34" charset="0"/>
              <a:cs typeface="Arial" panose="020B0604020202020204" pitchFamily="34" charset="0"/>
            </a:endParaRPr>
          </a:p>
          <a:p>
            <a:r>
              <a:rPr lang="en-US" sz="2880" dirty="0" err="1">
                <a:latin typeface="Arial" panose="020B0604020202020204" pitchFamily="34" charset="0"/>
                <a:cs typeface="Arial" panose="020B0604020202020204" pitchFamily="34" charset="0"/>
              </a:rPr>
              <a:t>NorCalREIA</a:t>
            </a:r>
            <a:r>
              <a:rPr lang="en-US" sz="2880" dirty="0">
                <a:latin typeface="Arial" panose="020B0604020202020204" pitchFamily="34" charset="0"/>
                <a:cs typeface="Arial" panose="020B0604020202020204" pitchFamily="34" charset="0"/>
              </a:rPr>
              <a:t> is </a:t>
            </a:r>
            <a:r>
              <a:rPr lang="en-US" sz="2880" b="1" dirty="0">
                <a:latin typeface="Arial" panose="020B0604020202020204" pitchFamily="34" charset="0"/>
                <a:cs typeface="Arial" panose="020B0604020202020204" pitchFamily="34" charset="0"/>
              </a:rPr>
              <a:t>your</a:t>
            </a:r>
            <a:r>
              <a:rPr lang="en-US" sz="2880" dirty="0">
                <a:latin typeface="Arial" panose="020B0604020202020204" pitchFamily="34" charset="0"/>
                <a:cs typeface="Arial" panose="020B0604020202020204" pitchFamily="34" charset="0"/>
              </a:rPr>
              <a:t> platform to Network with other Real Estate professionals </a:t>
            </a:r>
          </a:p>
        </p:txBody>
      </p:sp>
    </p:spTree>
    <p:extLst>
      <p:ext uri="{BB962C8B-B14F-4D97-AF65-F5344CB8AC3E}">
        <p14:creationId xmlns:p14="http://schemas.microsoft.com/office/powerpoint/2010/main" val="2667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7525" y="2837489"/>
            <a:ext cx="6076950" cy="2905125"/>
          </a:xfrm>
        </p:spPr>
      </p:pic>
      <p:pic>
        <p:nvPicPr>
          <p:cNvPr id="5" name="Picture 5"/>
          <p:cNvPicPr>
            <a:picLocks noChangeAspect="1" noChangeArrowheads="1"/>
          </p:cNvPicPr>
          <p:nvPr/>
        </p:nvPicPr>
        <p:blipFill>
          <a:blip r:embed="rId3" cstate="print"/>
          <a:srcRect/>
          <a:stretch>
            <a:fillRect/>
          </a:stretch>
        </p:blipFill>
        <p:spPr bwMode="auto">
          <a:xfrm>
            <a:off x="1780674" y="122873"/>
            <a:ext cx="8105274" cy="1640755"/>
          </a:xfrm>
          <a:prstGeom prst="rect">
            <a:avLst/>
          </a:prstGeom>
          <a:noFill/>
          <a:ln w="9525">
            <a:noFill/>
            <a:miter lim="800000"/>
            <a:headEnd/>
            <a:tailEnd/>
          </a:ln>
        </p:spPr>
      </p:pic>
    </p:spTree>
    <p:extLst>
      <p:ext uri="{BB962C8B-B14F-4D97-AF65-F5344CB8AC3E}">
        <p14:creationId xmlns:p14="http://schemas.microsoft.com/office/powerpoint/2010/main" val="133227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1756610" y="129664"/>
            <a:ext cx="8377990" cy="1695961"/>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lgn="ctr">
              <a:buNone/>
            </a:pPr>
            <a:endParaRPr lang="en-US" sz="2000" dirty="0" smtClean="0">
              <a:latin typeface="Arial" panose="020B0604020202020204" pitchFamily="34" charset="0"/>
              <a:cs typeface="Arial" panose="020B0604020202020204" pitchFamily="34" charset="0"/>
            </a:endParaRPr>
          </a:p>
          <a:p>
            <a:pPr marL="0" indent="0" algn="ctr">
              <a:buNone/>
            </a:pPr>
            <a:r>
              <a:rPr lang="en-US" sz="2000" dirty="0" smtClean="0">
                <a:latin typeface="Arial" panose="020B0604020202020204" pitchFamily="34" charset="0"/>
                <a:cs typeface="Arial" panose="020B0604020202020204" pitchFamily="34" charset="0"/>
              </a:rPr>
              <a:t>New </a:t>
            </a:r>
            <a:r>
              <a:rPr lang="en-US" sz="2000" dirty="0">
                <a:latin typeface="Arial" panose="020B0604020202020204" pitchFamily="34" charset="0"/>
                <a:cs typeface="Arial" panose="020B0604020202020204" pitchFamily="34" charset="0"/>
              </a:rPr>
              <a:t>listings this year was shaping up quite nicely and was consistent with 2018 with number put on.  (Remember that we are not quite ½ way through April.)</a:t>
            </a:r>
          </a:p>
          <a:p>
            <a:pPr algn="ctr"/>
            <a:endParaRPr lang="en-US" dirty="0"/>
          </a:p>
        </p:txBody>
      </p:sp>
      <p:pic>
        <p:nvPicPr>
          <p:cNvPr id="1026" name="Picture 5"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16" y="3285373"/>
            <a:ext cx="40481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71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480" y="2002633"/>
            <a:ext cx="4974113" cy="4351338"/>
          </a:xfrm>
        </p:spPr>
      </p:pic>
      <p:pic>
        <p:nvPicPr>
          <p:cNvPr id="5" name="Picture 5"/>
          <p:cNvPicPr>
            <a:picLocks noChangeAspect="1" noChangeArrowheads="1"/>
          </p:cNvPicPr>
          <p:nvPr/>
        </p:nvPicPr>
        <p:blipFill>
          <a:blip r:embed="rId3" cstate="print"/>
          <a:srcRect/>
          <a:stretch>
            <a:fillRect/>
          </a:stretch>
        </p:blipFill>
        <p:spPr bwMode="auto">
          <a:xfrm>
            <a:off x="1957137" y="120649"/>
            <a:ext cx="8089232" cy="1637508"/>
          </a:xfrm>
          <a:prstGeom prst="rect">
            <a:avLst/>
          </a:prstGeom>
          <a:noFill/>
          <a:ln w="9525">
            <a:noFill/>
            <a:miter lim="800000"/>
            <a:headEnd/>
            <a:tailEnd/>
          </a:ln>
        </p:spPr>
      </p:pic>
    </p:spTree>
    <p:extLst>
      <p:ext uri="{BB962C8B-B14F-4D97-AF65-F5344CB8AC3E}">
        <p14:creationId xmlns:p14="http://schemas.microsoft.com/office/powerpoint/2010/main" val="2503345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352" y="2267297"/>
            <a:ext cx="5478244" cy="4351338"/>
          </a:xfrm>
        </p:spPr>
      </p:pic>
      <p:pic>
        <p:nvPicPr>
          <p:cNvPr id="5" name="Picture 5"/>
          <p:cNvPicPr>
            <a:picLocks noChangeAspect="1" noChangeArrowheads="1"/>
          </p:cNvPicPr>
          <p:nvPr/>
        </p:nvPicPr>
        <p:blipFill>
          <a:blip r:embed="rId3" cstate="print"/>
          <a:srcRect/>
          <a:stretch>
            <a:fillRect/>
          </a:stretch>
        </p:blipFill>
        <p:spPr bwMode="auto">
          <a:xfrm>
            <a:off x="1997243" y="135990"/>
            <a:ext cx="7680157" cy="1554698"/>
          </a:xfrm>
          <a:prstGeom prst="rect">
            <a:avLst/>
          </a:prstGeom>
          <a:noFill/>
          <a:ln w="9525">
            <a:noFill/>
            <a:miter lim="800000"/>
            <a:headEnd/>
            <a:tailEnd/>
          </a:ln>
        </p:spPr>
      </p:pic>
    </p:spTree>
    <p:extLst>
      <p:ext uri="{BB962C8B-B14F-4D97-AF65-F5344CB8AC3E}">
        <p14:creationId xmlns:p14="http://schemas.microsoft.com/office/powerpoint/2010/main" val="2973004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2406316" y="122400"/>
            <a:ext cx="7338260" cy="1485488"/>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lgn="ctr">
              <a:buNone/>
            </a:pPr>
            <a:r>
              <a:rPr lang="en-US" dirty="0">
                <a:latin typeface="Arial" panose="020B0604020202020204" pitchFamily="34" charset="0"/>
                <a:cs typeface="Arial" panose="020B0604020202020204" pitchFamily="34" charset="0"/>
              </a:rPr>
              <a:t>NEW </a:t>
            </a:r>
            <a:r>
              <a:rPr lang="en-US" dirty="0" err="1" smtClean="0">
                <a:latin typeface="Arial" panose="020B0604020202020204" pitchFamily="34" charset="0"/>
                <a:cs typeface="Arial" panose="020B0604020202020204" pitchFamily="34" charset="0"/>
              </a:rPr>
              <a:t>Pendings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declined compared to previous years.  (1/2 way through April)</a:t>
            </a:r>
          </a:p>
          <a:p>
            <a:endParaRPr lang="en-US" dirty="0"/>
          </a:p>
        </p:txBody>
      </p:sp>
      <p:pic>
        <p:nvPicPr>
          <p:cNvPr id="2050"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3084847"/>
            <a:ext cx="40290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99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19390</TotalTime>
  <Words>412</Words>
  <Application>Microsoft Office PowerPoint</Application>
  <PresentationFormat>Widescreen</PresentationFormat>
  <Paragraphs>81</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Rockwell Condensed</vt:lpstr>
      <vt:lpstr>Times</vt:lpstr>
      <vt:lpstr>Times New Roman</vt:lpstr>
      <vt:lpstr>Wingdings 3</vt:lpstr>
      <vt:lpstr>Office Theme</vt:lpstr>
      <vt:lpstr>PowerPoint Presentation</vt:lpstr>
      <vt:lpstr>PowerPoint Presentation</vt:lpstr>
      <vt:lpstr>PowerPoint Presentation</vt:lpstr>
      <vt:lpstr>Our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Affiliate Appreciation</vt:lpstr>
      <vt:lpstr>Michael Ryan</vt:lpstr>
      <vt:lpstr>PowerPoint Presentation</vt:lpstr>
      <vt:lpstr>PowerPoint Presentation</vt:lpstr>
      <vt:lpstr>PowerPoint Presentation</vt:lpstr>
      <vt:lpstr>Adrian Del Rio</vt:lpstr>
      <vt:lpstr>PowerPoint Presentation</vt:lpstr>
      <vt:lpstr> </vt:lpstr>
      <vt:lpstr>SacWholesales.com</vt:lpstr>
      <vt:lpstr>Rob Gutowsky- V.P. Commercial Loan Officer 916-701-6826 RobertGutowsky@tcbk.com</vt:lpstr>
      <vt:lpstr>PowerPoint Presentation</vt:lpstr>
      <vt:lpstr>PowerPoint Presentation</vt:lpstr>
      <vt:lpstr>PowerPoint Presentation</vt:lpstr>
      <vt:lpstr>PowerPoint Presentation</vt:lpstr>
      <vt:lpstr>PowerPoint Presentation</vt:lpstr>
      <vt:lpstr>PowerPoint Presentation</vt:lpstr>
      <vt:lpstr>408.867.1867</vt:lpstr>
      <vt:lpstr>George Romonsky Realtor  916.709.3558</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dc:creator>
  <cp:lastModifiedBy>david g</cp:lastModifiedBy>
  <cp:revision>99</cp:revision>
  <dcterms:created xsi:type="dcterms:W3CDTF">2020-01-20T19:27:56Z</dcterms:created>
  <dcterms:modified xsi:type="dcterms:W3CDTF">2020-04-21T19:59:38Z</dcterms:modified>
</cp:coreProperties>
</file>