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54"/>
  </p:notesMasterIdLst>
  <p:sldIdLst>
    <p:sldId id="1781" r:id="rId2"/>
    <p:sldId id="1825" r:id="rId3"/>
    <p:sldId id="1901" r:id="rId4"/>
    <p:sldId id="1782" r:id="rId5"/>
    <p:sldId id="1823" r:id="rId6"/>
    <p:sldId id="1783" r:id="rId7"/>
    <p:sldId id="1788" r:id="rId8"/>
    <p:sldId id="1820" r:id="rId9"/>
    <p:sldId id="1857" r:id="rId10"/>
    <p:sldId id="1787" r:id="rId11"/>
    <p:sldId id="1824" r:id="rId12"/>
    <p:sldId id="1784" r:id="rId13"/>
    <p:sldId id="1821" r:id="rId14"/>
    <p:sldId id="1853" r:id="rId15"/>
    <p:sldId id="1868" r:id="rId16"/>
    <p:sldId id="1858" r:id="rId17"/>
    <p:sldId id="1817" r:id="rId18"/>
    <p:sldId id="1793" r:id="rId19"/>
    <p:sldId id="1848" r:id="rId20"/>
    <p:sldId id="1884" r:id="rId21"/>
    <p:sldId id="1885" r:id="rId22"/>
    <p:sldId id="1809" r:id="rId23"/>
    <p:sldId id="1815" r:id="rId24"/>
    <p:sldId id="1859" r:id="rId25"/>
    <p:sldId id="1790" r:id="rId26"/>
    <p:sldId id="1808" r:id="rId27"/>
    <p:sldId id="1855" r:id="rId28"/>
    <p:sldId id="1895" r:id="rId29"/>
    <p:sldId id="1789" r:id="rId30"/>
    <p:sldId id="1860" r:id="rId31"/>
    <p:sldId id="1862" r:id="rId32"/>
    <p:sldId id="1882" r:id="rId33"/>
    <p:sldId id="1816" r:id="rId34"/>
    <p:sldId id="1863" r:id="rId35"/>
    <p:sldId id="1898" r:id="rId36"/>
    <p:sldId id="1839" r:id="rId37"/>
    <p:sldId id="1837" r:id="rId38"/>
    <p:sldId id="1844" r:id="rId39"/>
    <p:sldId id="1833" r:id="rId40"/>
    <p:sldId id="1832" r:id="rId41"/>
    <p:sldId id="1810" r:id="rId42"/>
    <p:sldId id="1843" r:id="rId43"/>
    <p:sldId id="1849" r:id="rId44"/>
    <p:sldId id="1850" r:id="rId45"/>
    <p:sldId id="1892" r:id="rId46"/>
    <p:sldId id="1893" r:id="rId47"/>
    <p:sldId id="1894" r:id="rId48"/>
    <p:sldId id="1846" r:id="rId49"/>
    <p:sldId id="1899" r:id="rId50"/>
    <p:sldId id="1826" r:id="rId51"/>
    <p:sldId id="1871" r:id="rId52"/>
    <p:sldId id="1805" r:id="rId53"/>
  </p:sldIdLst>
  <p:sldSz cx="9144000" cy="6858000" type="screen4x3"/>
  <p:notesSz cx="7102475" cy="9388475"/>
  <p:defaultTex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0000"/>
    <a:srgbClr val="333300"/>
    <a:srgbClr val="990033"/>
    <a:srgbClr val="BA1306"/>
    <a:srgbClr val="339933"/>
    <a:srgbClr val="6600CC"/>
    <a:srgbClr val="FF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241" autoAdjust="0"/>
  </p:normalViewPr>
  <p:slideViewPr>
    <p:cSldViewPr>
      <p:cViewPr varScale="1">
        <p:scale>
          <a:sx n="128" d="100"/>
          <a:sy n="128" d="100"/>
        </p:scale>
        <p:origin x="9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78058" cy="46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8" tIns="47109" rIns="94218" bIns="47109"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6867" name="Rectangle 3"/>
          <p:cNvSpPr>
            <a:spLocks noGrp="1" noChangeArrowheads="1"/>
          </p:cNvSpPr>
          <p:nvPr>
            <p:ph type="dt" idx="1"/>
          </p:nvPr>
        </p:nvSpPr>
        <p:spPr bwMode="auto">
          <a:xfrm>
            <a:off x="4022824" y="1"/>
            <a:ext cx="3078058" cy="46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8" tIns="47109" rIns="94218" bIns="47109"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710567" y="4460242"/>
            <a:ext cx="5681343" cy="422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8" tIns="47109" rIns="94218" bIns="471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917301"/>
            <a:ext cx="3078058" cy="46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8" tIns="47109" rIns="94218" bIns="47109"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4022824" y="8917301"/>
            <a:ext cx="3078058" cy="46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8" tIns="47109" rIns="94218" bIns="47109" numCol="1" anchor="b" anchorCtr="0" compatLnSpc="1">
            <a:prstTxWarp prst="textNoShape">
              <a:avLst/>
            </a:prstTxWarp>
          </a:bodyPr>
          <a:lstStyle>
            <a:lvl1pPr algn="r">
              <a:defRPr sz="1200">
                <a:latin typeface="Arial" charset="0"/>
                <a:cs typeface="Arial" charset="0"/>
              </a:defRPr>
            </a:lvl1pPr>
          </a:lstStyle>
          <a:p>
            <a:pPr>
              <a:defRPr/>
            </a:pPr>
            <a:fld id="{CB2A7E27-FC14-4359-80F4-A424D230220C}" type="slidenum">
              <a:rPr lang="en-US"/>
              <a:pPr>
                <a:defRPr/>
              </a:pPr>
              <a:t>‹#›</a:t>
            </a:fld>
            <a:endParaRPr lang="en-US"/>
          </a:p>
        </p:txBody>
      </p:sp>
    </p:spTree>
    <p:extLst>
      <p:ext uri="{BB962C8B-B14F-4D97-AF65-F5344CB8AC3E}">
        <p14:creationId xmlns:p14="http://schemas.microsoft.com/office/powerpoint/2010/main" val="3107394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2A7E27-FC14-4359-80F4-A424D230220C}" type="slidenum">
              <a:rPr lang="en-US" smtClean="0"/>
              <a:pPr>
                <a:defRPr/>
              </a:pPr>
              <a:t>5</a:t>
            </a:fld>
            <a:endParaRPr lang="en-US"/>
          </a:p>
        </p:txBody>
      </p:sp>
    </p:spTree>
    <p:extLst>
      <p:ext uri="{BB962C8B-B14F-4D97-AF65-F5344CB8AC3E}">
        <p14:creationId xmlns:p14="http://schemas.microsoft.com/office/powerpoint/2010/main" val="244875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265613C5-5639-4449-B7BF-0582CFB58987}" type="slidenum">
              <a:rPr lang="en-US" altLang="en-US" sz="1200">
                <a:latin typeface="Tahoma" panose="020B0604030504040204" pitchFamily="34" charset="0"/>
              </a:rPr>
              <a:pPr eaLnBrk="1" hangingPunct="1"/>
              <a:t>25</a:t>
            </a:fld>
            <a:endParaRPr lang="en-US" altLang="en-US" sz="1200">
              <a:latin typeface="Tahoma" panose="020B0604030504040204" pitchFamily="34" charset="0"/>
            </a:endParaRPr>
          </a:p>
        </p:txBody>
      </p:sp>
    </p:spTree>
    <p:extLst>
      <p:ext uri="{BB962C8B-B14F-4D97-AF65-F5344CB8AC3E}">
        <p14:creationId xmlns:p14="http://schemas.microsoft.com/office/powerpoint/2010/main" val="156787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81A4713-3978-4CC0-B59C-6D08CBBDB2FF}" type="slidenum">
              <a:rPr lang="en-US" altLang="en-US" sz="1200">
                <a:latin typeface="Tahoma" panose="020B0604030504040204" pitchFamily="34" charset="0"/>
              </a:rPr>
              <a:pPr eaLnBrk="1" hangingPunct="1"/>
              <a:t>29</a:t>
            </a:fld>
            <a:endParaRPr lang="en-US" altLang="en-US" sz="1200">
              <a:latin typeface="Tahoma" panose="020B0604030504040204" pitchFamily="34" charset="0"/>
            </a:endParaRPr>
          </a:p>
        </p:txBody>
      </p:sp>
    </p:spTree>
    <p:extLst>
      <p:ext uri="{BB962C8B-B14F-4D97-AF65-F5344CB8AC3E}">
        <p14:creationId xmlns:p14="http://schemas.microsoft.com/office/powerpoint/2010/main" val="425142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81A4713-3978-4CC0-B59C-6D08CBBDB2FF}" type="slidenum">
              <a:rPr lang="en-US" altLang="en-US" sz="1200">
                <a:latin typeface="Tahoma" panose="020B0604030504040204" pitchFamily="34" charset="0"/>
              </a:rPr>
              <a:pPr eaLnBrk="1" hangingPunct="1"/>
              <a:t>30</a:t>
            </a:fld>
            <a:endParaRPr lang="en-US" altLang="en-US" sz="1200">
              <a:latin typeface="Tahoma" panose="020B0604030504040204" pitchFamily="34" charset="0"/>
            </a:endParaRPr>
          </a:p>
        </p:txBody>
      </p:sp>
    </p:spTree>
    <p:extLst>
      <p:ext uri="{BB962C8B-B14F-4D97-AF65-F5344CB8AC3E}">
        <p14:creationId xmlns:p14="http://schemas.microsoft.com/office/powerpoint/2010/main" val="1749491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81A4713-3978-4CC0-B59C-6D08CBBDB2FF}" type="slidenum">
              <a:rPr lang="en-US" altLang="en-US" sz="1200">
                <a:latin typeface="Tahoma" panose="020B0604030504040204" pitchFamily="34" charset="0"/>
              </a:rPr>
              <a:pPr eaLnBrk="1" hangingPunct="1"/>
              <a:t>31</a:t>
            </a:fld>
            <a:endParaRPr lang="en-US" altLang="en-US" sz="1200">
              <a:latin typeface="Tahoma" panose="020B0604030504040204" pitchFamily="34" charset="0"/>
            </a:endParaRPr>
          </a:p>
        </p:txBody>
      </p:sp>
    </p:spTree>
    <p:extLst>
      <p:ext uri="{BB962C8B-B14F-4D97-AF65-F5344CB8AC3E}">
        <p14:creationId xmlns:p14="http://schemas.microsoft.com/office/powerpoint/2010/main" val="234247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81A4713-3978-4CC0-B59C-6D08CBBDB2FF}" type="slidenum">
              <a:rPr lang="en-US" altLang="en-US" sz="1200">
                <a:latin typeface="Tahoma" panose="020B0604030504040204" pitchFamily="34" charset="0"/>
              </a:rPr>
              <a:pPr eaLnBrk="1" hangingPunct="1"/>
              <a:t>34</a:t>
            </a:fld>
            <a:endParaRPr lang="en-US" altLang="en-US" sz="1200">
              <a:latin typeface="Tahoma" panose="020B0604030504040204" pitchFamily="34" charset="0"/>
            </a:endParaRPr>
          </a:p>
        </p:txBody>
      </p:sp>
    </p:spTree>
    <p:extLst>
      <p:ext uri="{BB962C8B-B14F-4D97-AF65-F5344CB8AC3E}">
        <p14:creationId xmlns:p14="http://schemas.microsoft.com/office/powerpoint/2010/main" val="208665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C94FD608-481A-499D-AA93-CFE8F75430AE}" type="slidenum">
              <a:rPr lang="en-US" altLang="en-US" sz="1200">
                <a:latin typeface="Tahoma" panose="020B0604030504040204" pitchFamily="34" charset="0"/>
              </a:rPr>
              <a:pPr eaLnBrk="1" hangingPunct="1"/>
              <a:t>35</a:t>
            </a:fld>
            <a:endParaRPr lang="en-US" altLang="en-US" sz="1200">
              <a:latin typeface="Tahoma" panose="020B0604030504040204" pitchFamily="34" charset="0"/>
            </a:endParaRPr>
          </a:p>
        </p:txBody>
      </p:sp>
    </p:spTree>
    <p:extLst>
      <p:ext uri="{BB962C8B-B14F-4D97-AF65-F5344CB8AC3E}">
        <p14:creationId xmlns:p14="http://schemas.microsoft.com/office/powerpoint/2010/main" val="287796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81A4713-3978-4CC0-B59C-6D08CBBDB2FF}" type="slidenum">
              <a:rPr lang="en-US" altLang="en-US" sz="1200">
                <a:latin typeface="Tahoma" panose="020B0604030504040204" pitchFamily="34" charset="0"/>
              </a:rPr>
              <a:pPr eaLnBrk="1" hangingPunct="1"/>
              <a:t>36</a:t>
            </a:fld>
            <a:endParaRPr lang="en-US" altLang="en-US" sz="1200">
              <a:latin typeface="Tahoma" panose="020B0604030504040204" pitchFamily="34" charset="0"/>
            </a:endParaRPr>
          </a:p>
        </p:txBody>
      </p:sp>
    </p:spTree>
    <p:extLst>
      <p:ext uri="{BB962C8B-B14F-4D97-AF65-F5344CB8AC3E}">
        <p14:creationId xmlns:p14="http://schemas.microsoft.com/office/powerpoint/2010/main" val="318359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BD01D832-1A00-486B-BC51-FE6348D284A4}" type="slidenum">
              <a:rPr lang="en-US" altLang="en-US" sz="1200">
                <a:latin typeface="Tahoma" panose="020B0604030504040204" pitchFamily="34" charset="0"/>
              </a:rPr>
              <a:pPr eaLnBrk="1" hangingPunct="1"/>
              <a:t>37</a:t>
            </a:fld>
            <a:endParaRPr lang="en-US" altLang="en-US" sz="1200">
              <a:latin typeface="Tahoma" panose="020B0604030504040204" pitchFamily="34" charset="0"/>
            </a:endParaRPr>
          </a:p>
        </p:txBody>
      </p:sp>
    </p:spTree>
    <p:extLst>
      <p:ext uri="{BB962C8B-B14F-4D97-AF65-F5344CB8AC3E}">
        <p14:creationId xmlns:p14="http://schemas.microsoft.com/office/powerpoint/2010/main" val="201143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81A4713-3978-4CC0-B59C-6D08CBBDB2FF}" type="slidenum">
              <a:rPr lang="en-US" altLang="en-US" sz="1200">
                <a:latin typeface="Tahoma" panose="020B0604030504040204" pitchFamily="34" charset="0"/>
              </a:rPr>
              <a:pPr eaLnBrk="1" hangingPunct="1"/>
              <a:t>38</a:t>
            </a:fld>
            <a:endParaRPr lang="en-US" altLang="en-US" sz="1200">
              <a:latin typeface="Tahoma" panose="020B0604030504040204" pitchFamily="34" charset="0"/>
            </a:endParaRPr>
          </a:p>
        </p:txBody>
      </p:sp>
    </p:spTree>
    <p:extLst>
      <p:ext uri="{BB962C8B-B14F-4D97-AF65-F5344CB8AC3E}">
        <p14:creationId xmlns:p14="http://schemas.microsoft.com/office/powerpoint/2010/main" val="1857423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81A4713-3978-4CC0-B59C-6D08CBBDB2FF}" type="slidenum">
              <a:rPr lang="en-US" altLang="en-US" sz="1200">
                <a:latin typeface="Tahoma" panose="020B0604030504040204" pitchFamily="34" charset="0"/>
              </a:rPr>
              <a:pPr eaLnBrk="1" hangingPunct="1"/>
              <a:t>42</a:t>
            </a:fld>
            <a:endParaRPr lang="en-US" altLang="en-US" sz="1200">
              <a:latin typeface="Tahoma" panose="020B0604030504040204" pitchFamily="34" charset="0"/>
            </a:endParaRPr>
          </a:p>
        </p:txBody>
      </p:sp>
    </p:spTree>
    <p:extLst>
      <p:ext uri="{BB962C8B-B14F-4D97-AF65-F5344CB8AC3E}">
        <p14:creationId xmlns:p14="http://schemas.microsoft.com/office/powerpoint/2010/main" val="8016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C81E810E-CBD0-458D-8EA0-438EAF425462}" type="slidenum">
              <a:rPr lang="en-US" altLang="en-US" sz="1200">
                <a:latin typeface="Tahoma" panose="020B0604030504040204" pitchFamily="34" charset="0"/>
              </a:rPr>
              <a:pPr eaLnBrk="1" hangingPunct="1"/>
              <a:t>6</a:t>
            </a:fld>
            <a:endParaRPr lang="en-US" altLang="en-US" sz="1200">
              <a:latin typeface="Tahoma" panose="020B0604030504040204" pitchFamily="34" charset="0"/>
            </a:endParaRPr>
          </a:p>
        </p:txBody>
      </p:sp>
    </p:spTree>
    <p:extLst>
      <p:ext uri="{BB962C8B-B14F-4D97-AF65-F5344CB8AC3E}">
        <p14:creationId xmlns:p14="http://schemas.microsoft.com/office/powerpoint/2010/main" val="2730431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81A4713-3978-4CC0-B59C-6D08CBBDB2FF}" type="slidenum">
              <a:rPr lang="en-US" altLang="en-US" sz="1200">
                <a:latin typeface="Tahoma" panose="020B0604030504040204" pitchFamily="34" charset="0"/>
              </a:rPr>
              <a:pPr eaLnBrk="1" hangingPunct="1"/>
              <a:t>48</a:t>
            </a:fld>
            <a:endParaRPr lang="en-US" altLang="en-US" sz="1200">
              <a:latin typeface="Tahoma" panose="020B0604030504040204" pitchFamily="34" charset="0"/>
            </a:endParaRPr>
          </a:p>
        </p:txBody>
      </p:sp>
    </p:spTree>
    <p:extLst>
      <p:ext uri="{BB962C8B-B14F-4D97-AF65-F5344CB8AC3E}">
        <p14:creationId xmlns:p14="http://schemas.microsoft.com/office/powerpoint/2010/main" val="1173796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C94FD608-481A-499D-AA93-CFE8F75430AE}" type="slidenum">
              <a:rPr lang="en-US" altLang="en-US" sz="1200">
                <a:latin typeface="Tahoma" panose="020B0604030504040204" pitchFamily="34" charset="0"/>
              </a:rPr>
              <a:pPr eaLnBrk="1" hangingPunct="1"/>
              <a:t>50</a:t>
            </a:fld>
            <a:endParaRPr lang="en-US" altLang="en-US" sz="1200">
              <a:latin typeface="Tahoma" panose="020B0604030504040204" pitchFamily="34" charset="0"/>
            </a:endParaRPr>
          </a:p>
        </p:txBody>
      </p:sp>
    </p:spTree>
    <p:extLst>
      <p:ext uri="{BB962C8B-B14F-4D97-AF65-F5344CB8AC3E}">
        <p14:creationId xmlns:p14="http://schemas.microsoft.com/office/powerpoint/2010/main" val="250144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197F9A56-B539-4D81-A679-4A54E7B4FD0E}" type="slidenum">
              <a:rPr lang="en-US" altLang="en-US" sz="1200">
                <a:latin typeface="Tahoma" panose="020B0604030504040204" pitchFamily="34" charset="0"/>
              </a:rPr>
              <a:pPr eaLnBrk="1" hangingPunct="1"/>
              <a:t>52</a:t>
            </a:fld>
            <a:endParaRPr lang="en-US" altLang="en-US" sz="1200">
              <a:latin typeface="Tahoma" panose="020B0604030504040204" pitchFamily="34" charset="0"/>
            </a:endParaRPr>
          </a:p>
        </p:txBody>
      </p:sp>
    </p:spTree>
    <p:extLst>
      <p:ext uri="{BB962C8B-B14F-4D97-AF65-F5344CB8AC3E}">
        <p14:creationId xmlns:p14="http://schemas.microsoft.com/office/powerpoint/2010/main" val="12866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C81E810E-CBD0-458D-8EA0-438EAF425462}" type="slidenum">
              <a:rPr lang="en-US" altLang="en-US" sz="1200">
                <a:latin typeface="Tahoma" panose="020B0604030504040204" pitchFamily="34" charset="0"/>
              </a:rPr>
              <a:pPr eaLnBrk="1" hangingPunct="1"/>
              <a:t>8</a:t>
            </a:fld>
            <a:endParaRPr lang="en-US" altLang="en-US" sz="1200">
              <a:latin typeface="Tahoma" panose="020B0604030504040204" pitchFamily="34" charset="0"/>
            </a:endParaRPr>
          </a:p>
        </p:txBody>
      </p:sp>
    </p:spTree>
    <p:extLst>
      <p:ext uri="{BB962C8B-B14F-4D97-AF65-F5344CB8AC3E}">
        <p14:creationId xmlns:p14="http://schemas.microsoft.com/office/powerpoint/2010/main" val="410495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150D963A-0101-4E72-AA53-D74DBAE5A5BF}" type="slidenum">
              <a:rPr lang="en-US" altLang="en-US" sz="1200">
                <a:latin typeface="Tahoma" panose="020B0604030504040204" pitchFamily="34" charset="0"/>
              </a:rPr>
              <a:pPr eaLnBrk="1" hangingPunct="1"/>
              <a:t>10</a:t>
            </a:fld>
            <a:endParaRPr lang="en-US" altLang="en-US" sz="1200">
              <a:latin typeface="Tahoma" panose="020B0604030504040204" pitchFamily="34" charset="0"/>
            </a:endParaRPr>
          </a:p>
        </p:txBody>
      </p:sp>
    </p:spTree>
    <p:extLst>
      <p:ext uri="{BB962C8B-B14F-4D97-AF65-F5344CB8AC3E}">
        <p14:creationId xmlns:p14="http://schemas.microsoft.com/office/powerpoint/2010/main" val="16904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150D963A-0101-4E72-AA53-D74DBAE5A5BF}" type="slidenum">
              <a:rPr lang="en-US" altLang="en-US" sz="1200">
                <a:latin typeface="Tahoma" panose="020B0604030504040204" pitchFamily="34" charset="0"/>
              </a:rPr>
              <a:pPr eaLnBrk="1" hangingPunct="1"/>
              <a:t>11</a:t>
            </a:fld>
            <a:endParaRPr lang="en-US" altLang="en-US" sz="1200">
              <a:latin typeface="Tahoma" panose="020B0604030504040204" pitchFamily="34" charset="0"/>
            </a:endParaRPr>
          </a:p>
        </p:txBody>
      </p:sp>
    </p:spTree>
    <p:extLst>
      <p:ext uri="{BB962C8B-B14F-4D97-AF65-F5344CB8AC3E}">
        <p14:creationId xmlns:p14="http://schemas.microsoft.com/office/powerpoint/2010/main" val="37541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C81E810E-CBD0-458D-8EA0-438EAF425462}" type="slidenum">
              <a:rPr lang="en-US" altLang="en-US" sz="1200">
                <a:latin typeface="Tahoma" panose="020B0604030504040204" pitchFamily="34" charset="0"/>
              </a:rPr>
              <a:pPr eaLnBrk="1" hangingPunct="1"/>
              <a:t>12</a:t>
            </a:fld>
            <a:endParaRPr lang="en-US" altLang="en-US" sz="1200">
              <a:latin typeface="Tahoma" panose="020B0604030504040204" pitchFamily="34" charset="0"/>
            </a:endParaRPr>
          </a:p>
        </p:txBody>
      </p:sp>
    </p:spTree>
    <p:extLst>
      <p:ext uri="{BB962C8B-B14F-4D97-AF65-F5344CB8AC3E}">
        <p14:creationId xmlns:p14="http://schemas.microsoft.com/office/powerpoint/2010/main" val="292724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C81E810E-CBD0-458D-8EA0-438EAF425462}" type="slidenum">
              <a:rPr lang="en-US" altLang="en-US" sz="1200">
                <a:latin typeface="Tahoma" panose="020B0604030504040204" pitchFamily="34" charset="0"/>
              </a:rPr>
              <a:pPr eaLnBrk="1" hangingPunct="1"/>
              <a:t>13</a:t>
            </a:fld>
            <a:endParaRPr lang="en-US" altLang="en-US" sz="1200">
              <a:latin typeface="Tahoma" panose="020B0604030504040204" pitchFamily="34" charset="0"/>
            </a:endParaRPr>
          </a:p>
        </p:txBody>
      </p:sp>
    </p:spTree>
    <p:extLst>
      <p:ext uri="{BB962C8B-B14F-4D97-AF65-F5344CB8AC3E}">
        <p14:creationId xmlns:p14="http://schemas.microsoft.com/office/powerpoint/2010/main" val="400941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71114">
              <a:defRPr sz="1500">
                <a:solidFill>
                  <a:schemeClr val="tx1"/>
                </a:solidFill>
                <a:latin typeface="Times New Roman" pitchFamily="18" charset="0"/>
              </a:defRPr>
            </a:lvl1pPr>
            <a:lvl2pPr marL="774245" indent="-297786" defTabSz="971114">
              <a:defRPr sz="1500">
                <a:solidFill>
                  <a:schemeClr val="tx1"/>
                </a:solidFill>
                <a:latin typeface="Times New Roman" pitchFamily="18" charset="0"/>
              </a:defRPr>
            </a:lvl2pPr>
            <a:lvl3pPr marL="1191146" indent="-238231" defTabSz="971114">
              <a:defRPr sz="1500">
                <a:solidFill>
                  <a:schemeClr val="tx1"/>
                </a:solidFill>
                <a:latin typeface="Times New Roman" pitchFamily="18" charset="0"/>
              </a:defRPr>
            </a:lvl3pPr>
            <a:lvl4pPr marL="1667603" indent="-238231" defTabSz="971114">
              <a:defRPr sz="1500">
                <a:solidFill>
                  <a:schemeClr val="tx1"/>
                </a:solidFill>
                <a:latin typeface="Times New Roman" pitchFamily="18" charset="0"/>
              </a:defRPr>
            </a:lvl4pPr>
            <a:lvl5pPr marL="2144061" indent="-238231" defTabSz="971114">
              <a:defRPr sz="1500">
                <a:solidFill>
                  <a:schemeClr val="tx1"/>
                </a:solidFill>
                <a:latin typeface="Times New Roman" pitchFamily="18" charset="0"/>
              </a:defRPr>
            </a:lvl5pPr>
            <a:lvl6pPr marL="2620518" indent="-238231" algn="ctr" defTabSz="971114" eaLnBrk="0" fontAlgn="base" hangingPunct="0">
              <a:spcBef>
                <a:spcPct val="0"/>
              </a:spcBef>
              <a:spcAft>
                <a:spcPct val="0"/>
              </a:spcAft>
              <a:defRPr sz="1500">
                <a:solidFill>
                  <a:schemeClr val="tx1"/>
                </a:solidFill>
                <a:latin typeface="Times New Roman" pitchFamily="18" charset="0"/>
              </a:defRPr>
            </a:lvl6pPr>
            <a:lvl7pPr marL="3096974" indent="-238231" algn="ctr" defTabSz="971114" eaLnBrk="0" fontAlgn="base" hangingPunct="0">
              <a:spcBef>
                <a:spcPct val="0"/>
              </a:spcBef>
              <a:spcAft>
                <a:spcPct val="0"/>
              </a:spcAft>
              <a:defRPr sz="1500">
                <a:solidFill>
                  <a:schemeClr val="tx1"/>
                </a:solidFill>
                <a:latin typeface="Times New Roman" pitchFamily="18" charset="0"/>
              </a:defRPr>
            </a:lvl7pPr>
            <a:lvl8pPr marL="3573436" indent="-238231" algn="ctr" defTabSz="971114" eaLnBrk="0" fontAlgn="base" hangingPunct="0">
              <a:spcBef>
                <a:spcPct val="0"/>
              </a:spcBef>
              <a:spcAft>
                <a:spcPct val="0"/>
              </a:spcAft>
              <a:defRPr sz="1500">
                <a:solidFill>
                  <a:schemeClr val="tx1"/>
                </a:solidFill>
                <a:latin typeface="Times New Roman" pitchFamily="18" charset="0"/>
              </a:defRPr>
            </a:lvl8pPr>
            <a:lvl9pPr marL="4049892" indent="-238231" algn="ctr" defTabSz="971114" eaLnBrk="0" fontAlgn="base" hangingPunct="0">
              <a:spcBef>
                <a:spcPct val="0"/>
              </a:spcBef>
              <a:spcAft>
                <a:spcPct val="0"/>
              </a:spcAft>
              <a:defRPr sz="1500">
                <a:solidFill>
                  <a:schemeClr val="tx1"/>
                </a:solidFill>
                <a:latin typeface="Times New Roman" pitchFamily="18" charset="0"/>
              </a:defRPr>
            </a:lvl9pPr>
          </a:lstStyle>
          <a:p>
            <a:fld id="{48736A89-3BAF-451C-8A67-BBCF7F5E9993}" type="slidenum">
              <a:rPr lang="en-US" sz="1400">
                <a:latin typeface="Arial" charset="0"/>
              </a:rPr>
              <a:pPr/>
              <a:t>18</a:t>
            </a:fld>
            <a:endParaRPr lang="en-US" sz="1400" dirty="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99056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Get Jay's free, weekly Mom &amp; Pop Millionaire Blog at www.fixerjay.com/blog</a:t>
            </a:r>
            <a:endParaRPr lang="en-US" dirty="0"/>
          </a:p>
        </p:txBody>
      </p:sp>
      <p:sp>
        <p:nvSpPr>
          <p:cNvPr id="5" name="Footer Placeholder 4"/>
          <p:cNvSpPr>
            <a:spLocks noGrp="1"/>
          </p:cNvSpPr>
          <p:nvPr>
            <p:ph type="ftr" sz="quarter" idx="11"/>
          </p:nvPr>
        </p:nvSpPr>
        <p:spPr/>
        <p:txBody>
          <a:bodyPr/>
          <a:lstStyle/>
          <a:p>
            <a:r>
              <a:rPr lang="en-US" dirty="0" smtClean="0"/>
              <a:t>Visit Fixer Jay at www.fixerjay.com.  See seminar schedules, book tour dates, home study courses, telephone mentoring, one-on-one counseling, newsletter, etc.</a:t>
            </a:r>
            <a:endParaRPr lang="en-US" dirty="0"/>
          </a:p>
        </p:txBody>
      </p:sp>
      <p:sp>
        <p:nvSpPr>
          <p:cNvPr id="6" name="Slide Number Placeholder 5"/>
          <p:cNvSpPr>
            <a:spLocks noGrp="1"/>
          </p:cNvSpPr>
          <p:nvPr>
            <p:ph type="sldNum" sz="quarter" idx="12"/>
          </p:nvPr>
        </p:nvSpPr>
        <p:spPr/>
        <p:txBody>
          <a:bodyPr/>
          <a:lstStyle/>
          <a:p>
            <a:fld id="{099233B5-5079-4758-9971-D6EFA7220F36}" type="slidenum">
              <a:rPr lang="en-US" smtClean="0"/>
              <a:t>20</a:t>
            </a:fld>
            <a:endParaRPr lang="en-US" dirty="0"/>
          </a:p>
        </p:txBody>
      </p:sp>
    </p:spTree>
    <p:extLst>
      <p:ext uri="{BB962C8B-B14F-4D97-AF65-F5344CB8AC3E}">
        <p14:creationId xmlns:p14="http://schemas.microsoft.com/office/powerpoint/2010/main" val="417695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C27D2C-1E93-4361-8DDC-B96F7465EC92}" type="slidenum">
              <a:rPr lang="en-US" smtClean="0"/>
              <a:pPr>
                <a:defRPr/>
              </a:pPr>
              <a:t>‹#›</a:t>
            </a:fld>
            <a:endParaRPr lang="en-US"/>
          </a:p>
        </p:txBody>
      </p:sp>
    </p:spTree>
    <p:extLst>
      <p:ext uri="{BB962C8B-B14F-4D97-AF65-F5344CB8AC3E}">
        <p14:creationId xmlns:p14="http://schemas.microsoft.com/office/powerpoint/2010/main" val="27691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028D9D-0EAD-45F2-BC14-4506D509A4B6}" type="slidenum">
              <a:rPr lang="en-US" smtClean="0"/>
              <a:pPr>
                <a:defRPr/>
              </a:pPr>
              <a:t>‹#›</a:t>
            </a:fld>
            <a:endParaRPr lang="en-US"/>
          </a:p>
        </p:txBody>
      </p:sp>
    </p:spTree>
    <p:extLst>
      <p:ext uri="{BB962C8B-B14F-4D97-AF65-F5344CB8AC3E}">
        <p14:creationId xmlns:p14="http://schemas.microsoft.com/office/powerpoint/2010/main" val="316137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5528D3-5313-41E4-801F-7AA014E01222}" type="slidenum">
              <a:rPr lang="en-US" smtClean="0"/>
              <a:pPr>
                <a:defRPr/>
              </a:pPr>
              <a:t>‹#›</a:t>
            </a:fld>
            <a:endParaRPr lang="en-US"/>
          </a:p>
        </p:txBody>
      </p:sp>
    </p:spTree>
    <p:extLst>
      <p:ext uri="{BB962C8B-B14F-4D97-AF65-F5344CB8AC3E}">
        <p14:creationId xmlns:p14="http://schemas.microsoft.com/office/powerpoint/2010/main" val="138696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61" name="Rectangle"/>
          <p:cNvSpPr/>
          <p:nvPr/>
        </p:nvSpPr>
        <p:spPr>
          <a:xfrm>
            <a:off x="-4126" y="6423419"/>
            <a:ext cx="9152253" cy="437555"/>
          </a:xfrm>
          <a:prstGeom prst="rect">
            <a:avLst/>
          </a:prstGeom>
          <a:solidFill>
            <a:srgbClr val="25324E"/>
          </a:solidFill>
          <a:ln w="25400">
            <a:miter lim="400000"/>
          </a:ln>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262" name="Hemlane - confidential"/>
          <p:cNvSpPr txBox="1">
            <a:spLocks noGrp="1"/>
          </p:cNvSpPr>
          <p:nvPr>
            <p:ph type="body" sz="quarter" idx="13"/>
          </p:nvPr>
        </p:nvSpPr>
        <p:spPr>
          <a:xfrm>
            <a:off x="930554" y="6488308"/>
            <a:ext cx="1314784" cy="194925"/>
          </a:xfrm>
          <a:prstGeom prst="rect">
            <a:avLst/>
          </a:prstGeom>
        </p:spPr>
        <p:txBody>
          <a:bodyPr wrap="none">
            <a:spAutoFit/>
          </a:bodyPr>
          <a:lstStyle>
            <a:lvl1pPr marL="0" indent="0" algn="just">
              <a:lnSpc>
                <a:spcPts val="825"/>
              </a:lnSpc>
              <a:spcBef>
                <a:spcPts val="0"/>
              </a:spcBef>
              <a:buSzTx/>
              <a:buNone/>
              <a:defRPr sz="675" cap="all">
                <a:solidFill>
                  <a:srgbClr val="EBEBEB"/>
                </a:solidFill>
                <a:latin typeface="Cairo"/>
                <a:ea typeface="Cairo"/>
                <a:cs typeface="Cairo"/>
                <a:sym typeface="Cairo"/>
              </a:defRPr>
            </a:lvl1pPr>
          </a:lstStyle>
          <a:p>
            <a:r>
              <a:t>Hemlane - confidential</a:t>
            </a:r>
          </a:p>
        </p:txBody>
      </p:sp>
      <p:grpSp>
        <p:nvGrpSpPr>
          <p:cNvPr id="265" name="Group">
            <a:hlinkClick r:id="" action="ppaction://hlinkshowjump?jump=nextslide"/>
          </p:cNvPr>
          <p:cNvGrpSpPr/>
          <p:nvPr/>
        </p:nvGrpSpPr>
        <p:grpSpPr>
          <a:xfrm>
            <a:off x="8505189" y="6451664"/>
            <a:ext cx="248135" cy="317394"/>
            <a:chOff x="0" y="-10353"/>
            <a:chExt cx="661691" cy="634785"/>
          </a:xfrm>
        </p:grpSpPr>
        <p:sp>
          <p:nvSpPr>
            <p:cNvPr id="263" name="Circle"/>
            <p:cNvSpPr/>
            <p:nvPr/>
          </p:nvSpPr>
          <p:spPr>
            <a:xfrm>
              <a:off x="0" y="137374"/>
              <a:ext cx="428625" cy="428626"/>
            </a:xfrm>
            <a:prstGeom prst="ellipse">
              <a:avLst/>
            </a:prstGeom>
            <a:solidFill>
              <a:srgbClr val="FFFFFF"/>
            </a:solidFill>
            <a:ln w="12700" cap="flat">
              <a:noFill/>
              <a:miter lim="400000"/>
            </a:ln>
            <a:effectLst/>
          </p:spPr>
          <p:txBody>
            <a:bodyPr wrap="square" lIns="71437" tIns="71437" rIns="71437" bIns="71437" numCol="1" anchor="ctr">
              <a:noAutofit/>
            </a:bodyP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264" name="&gt;"/>
            <p:cNvSpPr txBox="1"/>
            <p:nvPr/>
          </p:nvSpPr>
          <p:spPr>
            <a:xfrm>
              <a:off x="50416" y="-10353"/>
              <a:ext cx="611275" cy="6347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lvl1pPr>
                <a:defRPr sz="3000">
                  <a:latin typeface="Helvetica Neue"/>
                  <a:ea typeface="Helvetica Neue"/>
                  <a:cs typeface="Helvetica Neue"/>
                  <a:sym typeface="Helvetica Neue"/>
                </a:defRPr>
              </a:lvl1pPr>
            </a:lstStyle>
            <a:p>
              <a:r>
                <a:rPr sz="1125"/>
                <a:t>&gt;</a:t>
              </a:r>
            </a:p>
          </p:txBody>
        </p:sp>
      </p:grpSp>
      <p:grpSp>
        <p:nvGrpSpPr>
          <p:cNvPr id="268" name="Group">
            <a:hlinkClick r:id="" action="ppaction://hlinkshowjump?jump=previousslide"/>
          </p:cNvPr>
          <p:cNvGrpSpPr/>
          <p:nvPr/>
        </p:nvGrpSpPr>
        <p:grpSpPr>
          <a:xfrm>
            <a:off x="8069866" y="6451664"/>
            <a:ext cx="234740" cy="317394"/>
            <a:chOff x="0" y="-10353"/>
            <a:chExt cx="625971" cy="634785"/>
          </a:xfrm>
        </p:grpSpPr>
        <p:sp>
          <p:nvSpPr>
            <p:cNvPr id="266" name="Circle"/>
            <p:cNvSpPr/>
            <p:nvPr/>
          </p:nvSpPr>
          <p:spPr>
            <a:xfrm>
              <a:off x="0" y="137374"/>
              <a:ext cx="428625" cy="428626"/>
            </a:xfrm>
            <a:prstGeom prst="ellipse">
              <a:avLst/>
            </a:prstGeom>
            <a:solidFill>
              <a:srgbClr val="FFFFFF"/>
            </a:solidFill>
            <a:ln w="12700" cap="flat">
              <a:noFill/>
              <a:miter lim="400000"/>
            </a:ln>
            <a:effectLst/>
          </p:spPr>
          <p:txBody>
            <a:bodyPr wrap="square" lIns="71437" tIns="71437" rIns="71437" bIns="71437" numCol="1" anchor="ctr">
              <a:noAutofit/>
            </a:bodyP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267" name="&lt;"/>
            <p:cNvSpPr txBox="1"/>
            <p:nvPr/>
          </p:nvSpPr>
          <p:spPr>
            <a:xfrm>
              <a:off x="14696" y="-10353"/>
              <a:ext cx="611275" cy="6347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lvl1pPr>
                <a:defRPr sz="3000">
                  <a:latin typeface="Helvetica Neue"/>
                  <a:ea typeface="Helvetica Neue"/>
                  <a:cs typeface="Helvetica Neue"/>
                  <a:sym typeface="Helvetica Neue"/>
                </a:defRPr>
              </a:lvl1pPr>
            </a:lstStyle>
            <a:p>
              <a:r>
                <a:rPr sz="1125"/>
                <a:t>&lt;</a:t>
              </a:r>
            </a:p>
          </p:txBody>
        </p:sp>
      </p:grpSp>
      <p:sp>
        <p:nvSpPr>
          <p:cNvPr id="269" name="Slide Number"/>
          <p:cNvSpPr txBox="1">
            <a:spLocks noGrp="1"/>
          </p:cNvSpPr>
          <p:nvPr>
            <p:ph type="sldNum" sz="quarter" idx="2"/>
          </p:nvPr>
        </p:nvSpPr>
        <p:spPr>
          <a:xfrm>
            <a:off x="8292178" y="6525527"/>
            <a:ext cx="153667" cy="20793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084505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30EBCA-C798-40CB-B911-CD9AC7562678}" type="slidenum">
              <a:rPr lang="en-US" smtClean="0"/>
              <a:pPr>
                <a:defRPr/>
              </a:pPr>
              <a:t>‹#›</a:t>
            </a:fld>
            <a:endParaRPr lang="en-US"/>
          </a:p>
        </p:txBody>
      </p:sp>
    </p:spTree>
    <p:extLst>
      <p:ext uri="{BB962C8B-B14F-4D97-AF65-F5344CB8AC3E}">
        <p14:creationId xmlns:p14="http://schemas.microsoft.com/office/powerpoint/2010/main" val="294126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485AD8-AD2F-4AD0-A9A6-155A1E2BA714}" type="slidenum">
              <a:rPr lang="en-US" smtClean="0"/>
              <a:pPr>
                <a:defRPr/>
              </a:pPr>
              <a:t>‹#›</a:t>
            </a:fld>
            <a:endParaRPr lang="en-US"/>
          </a:p>
        </p:txBody>
      </p:sp>
    </p:spTree>
    <p:extLst>
      <p:ext uri="{BB962C8B-B14F-4D97-AF65-F5344CB8AC3E}">
        <p14:creationId xmlns:p14="http://schemas.microsoft.com/office/powerpoint/2010/main" val="204910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9ADE53-13F2-467F-ABCB-30B77F1CFB64}" type="slidenum">
              <a:rPr lang="en-US" smtClean="0"/>
              <a:pPr>
                <a:defRPr/>
              </a:pPr>
              <a:t>‹#›</a:t>
            </a:fld>
            <a:endParaRPr lang="en-US"/>
          </a:p>
        </p:txBody>
      </p:sp>
    </p:spTree>
    <p:extLst>
      <p:ext uri="{BB962C8B-B14F-4D97-AF65-F5344CB8AC3E}">
        <p14:creationId xmlns:p14="http://schemas.microsoft.com/office/powerpoint/2010/main" val="406644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8BD72CA-6534-4868-B10F-042310C94013}" type="slidenum">
              <a:rPr lang="en-US" smtClean="0"/>
              <a:pPr>
                <a:defRPr/>
              </a:pPr>
              <a:t>‹#›</a:t>
            </a:fld>
            <a:endParaRPr lang="en-US"/>
          </a:p>
        </p:txBody>
      </p:sp>
    </p:spTree>
    <p:extLst>
      <p:ext uri="{BB962C8B-B14F-4D97-AF65-F5344CB8AC3E}">
        <p14:creationId xmlns:p14="http://schemas.microsoft.com/office/powerpoint/2010/main" val="420762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D32143-EF19-4751-94B1-DCC4F6ADA067}" type="slidenum">
              <a:rPr lang="en-US" smtClean="0"/>
              <a:pPr>
                <a:defRPr/>
              </a:pPr>
              <a:t>‹#›</a:t>
            </a:fld>
            <a:endParaRPr lang="en-US"/>
          </a:p>
        </p:txBody>
      </p:sp>
    </p:spTree>
    <p:extLst>
      <p:ext uri="{BB962C8B-B14F-4D97-AF65-F5344CB8AC3E}">
        <p14:creationId xmlns:p14="http://schemas.microsoft.com/office/powerpoint/2010/main" val="302757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6A3A7C-3CA8-4CF2-AF46-95785E5AA998}" type="slidenum">
              <a:rPr lang="en-US" smtClean="0"/>
              <a:pPr>
                <a:defRPr/>
              </a:pPr>
              <a:t>‹#›</a:t>
            </a:fld>
            <a:endParaRPr lang="en-US"/>
          </a:p>
        </p:txBody>
      </p:sp>
    </p:spTree>
    <p:extLst>
      <p:ext uri="{BB962C8B-B14F-4D97-AF65-F5344CB8AC3E}">
        <p14:creationId xmlns:p14="http://schemas.microsoft.com/office/powerpoint/2010/main" val="302447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D752A2-0A21-46C0-A230-F2CEA898A795}" type="slidenum">
              <a:rPr lang="en-US" smtClean="0"/>
              <a:pPr>
                <a:defRPr/>
              </a:pPr>
              <a:t>‹#›</a:t>
            </a:fld>
            <a:endParaRPr lang="en-US"/>
          </a:p>
        </p:txBody>
      </p:sp>
    </p:spTree>
    <p:extLst>
      <p:ext uri="{BB962C8B-B14F-4D97-AF65-F5344CB8AC3E}">
        <p14:creationId xmlns:p14="http://schemas.microsoft.com/office/powerpoint/2010/main" val="167232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D9C519-97A2-40AE-B463-2BBC2D6FFB8A}" type="slidenum">
              <a:rPr lang="en-US" smtClean="0"/>
              <a:pPr>
                <a:defRPr/>
              </a:pPr>
              <a:t>‹#›</a:t>
            </a:fld>
            <a:endParaRPr lang="en-US"/>
          </a:p>
        </p:txBody>
      </p:sp>
    </p:spTree>
    <p:extLst>
      <p:ext uri="{BB962C8B-B14F-4D97-AF65-F5344CB8AC3E}">
        <p14:creationId xmlns:p14="http://schemas.microsoft.com/office/powerpoint/2010/main" val="64590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74A4FE4-7B50-4156-9046-CB20B81EC503}" type="slidenum">
              <a:rPr lang="en-US" smtClean="0"/>
              <a:pPr>
                <a:defRPr/>
              </a:pPr>
              <a:t>‹#›</a:t>
            </a:fld>
            <a:endParaRPr lang="en-US"/>
          </a:p>
        </p:txBody>
      </p:sp>
    </p:spTree>
    <p:extLst>
      <p:ext uri="{BB962C8B-B14F-4D97-AF65-F5344CB8AC3E}">
        <p14:creationId xmlns:p14="http://schemas.microsoft.com/office/powerpoint/2010/main" val="244584784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orcalreia.com&#8221;fre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371600" y="2895600"/>
            <a:ext cx="6086475" cy="38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3600" b="1" dirty="0" smtClean="0">
                <a:latin typeface="+mn-lt"/>
                <a:cs typeface="Arial" panose="020B0604020202020204" pitchFamily="34" charset="0"/>
              </a:rPr>
              <a:t>David Granzella</a:t>
            </a:r>
          </a:p>
          <a:p>
            <a:pPr algn="ctr" eaLnBrk="1" hangingPunct="1">
              <a:lnSpc>
                <a:spcPct val="95000"/>
              </a:lnSpc>
              <a:defRPr/>
            </a:pPr>
            <a:endParaRPr lang="en-US" sz="3600" b="1" dirty="0" smtClean="0">
              <a:latin typeface="+mn-lt"/>
              <a:cs typeface="Arial" panose="020B0604020202020204" pitchFamily="34" charset="0"/>
            </a:endParaRPr>
          </a:p>
          <a:p>
            <a:pPr algn="ctr" eaLnBrk="1" hangingPunct="1">
              <a:lnSpc>
                <a:spcPct val="95000"/>
              </a:lnSpc>
              <a:defRPr/>
            </a:pPr>
            <a:r>
              <a:rPr lang="en-US" sz="1400" b="1" dirty="0" smtClean="0">
                <a:latin typeface="+mn-lt"/>
                <a:cs typeface="Arial" panose="020B0604020202020204" pitchFamily="34" charset="0"/>
              </a:rPr>
              <a:t>founder</a:t>
            </a:r>
            <a:r>
              <a:rPr lang="en-US" sz="3300" b="1" dirty="0" smtClean="0">
                <a:latin typeface="+mn-lt"/>
                <a:cs typeface="Arial" panose="020B0604020202020204" pitchFamily="34" charset="0"/>
              </a:rPr>
              <a:t> </a:t>
            </a:r>
            <a:r>
              <a:rPr lang="en-US" sz="3300" b="1" dirty="0" err="1" smtClean="0">
                <a:latin typeface="+mn-lt"/>
                <a:cs typeface="Arial" panose="020B0604020202020204" pitchFamily="34" charset="0"/>
              </a:rPr>
              <a:t>NorCalREIA</a:t>
            </a:r>
            <a:r>
              <a:rPr lang="en-US" sz="2100" b="1" dirty="0" smtClean="0">
                <a:latin typeface="+mn-lt"/>
              </a:rPr>
              <a:t>                                                                       </a:t>
            </a:r>
            <a:r>
              <a:rPr lang="en-US" sz="2700" b="1" dirty="0">
                <a:latin typeface="+mn-lt"/>
                <a:cs typeface="Arial" panose="020B0604020202020204" pitchFamily="34" charset="0"/>
              </a:rPr>
              <a:t>Investment </a:t>
            </a:r>
            <a:r>
              <a:rPr lang="en-US" sz="2700" b="1" dirty="0" smtClean="0">
                <a:latin typeface="+mn-lt"/>
                <a:cs typeface="Arial" panose="020B0604020202020204" pitchFamily="34" charset="0"/>
              </a:rPr>
              <a:t>Club</a:t>
            </a:r>
          </a:p>
          <a:p>
            <a:pPr algn="ctr" eaLnBrk="1" hangingPunct="1">
              <a:lnSpc>
                <a:spcPct val="95000"/>
              </a:lnSpc>
              <a:defRPr/>
            </a:pPr>
            <a:endParaRPr lang="en-US" sz="2700" b="1" dirty="0" smtClean="0">
              <a:latin typeface="+mn-lt"/>
              <a:cs typeface="Arial" panose="020B0604020202020204" pitchFamily="34" charset="0"/>
            </a:endParaRPr>
          </a:p>
          <a:p>
            <a:pPr algn="ctr" eaLnBrk="1" hangingPunct="1">
              <a:lnSpc>
                <a:spcPct val="95000"/>
              </a:lnSpc>
              <a:defRPr/>
            </a:pPr>
            <a:r>
              <a:rPr lang="en-US" sz="2000" b="1" dirty="0">
                <a:latin typeface="+mn-lt"/>
                <a:cs typeface="Arial" panose="020B0604020202020204" pitchFamily="34" charset="0"/>
              </a:rPr>
              <a:t>Established 2004</a:t>
            </a:r>
          </a:p>
          <a:p>
            <a:pPr algn="ctr" eaLnBrk="1" hangingPunct="1">
              <a:lnSpc>
                <a:spcPct val="95000"/>
              </a:lnSpc>
              <a:defRPr/>
            </a:pPr>
            <a:endParaRPr lang="en-US" sz="2700" b="1" dirty="0" smtClean="0">
              <a:latin typeface="+mn-lt"/>
              <a:cs typeface="Arial" panose="020B0604020202020204" pitchFamily="34" charset="0"/>
            </a:endParaRPr>
          </a:p>
          <a:p>
            <a:pPr algn="ctr" eaLnBrk="1" hangingPunct="1">
              <a:defRPr/>
            </a:pPr>
            <a:endParaRPr lang="en-US" sz="2400" b="1" dirty="0">
              <a:latin typeface="+mn-lt"/>
              <a:cs typeface="Arial" panose="020B0604020202020204" pitchFamily="34" charset="0"/>
            </a:endParaRPr>
          </a:p>
          <a:p>
            <a:pPr algn="ctr" eaLnBrk="1" hangingPunct="1">
              <a:defRPr/>
            </a:pPr>
            <a:r>
              <a:rPr lang="en-US" sz="2400" b="1" dirty="0">
                <a:latin typeface="+mn-lt"/>
                <a:cs typeface="Arial" panose="020B0604020202020204" pitchFamily="34" charset="0"/>
              </a:rPr>
              <a:t>     </a:t>
            </a:r>
          </a:p>
        </p:txBody>
      </p:sp>
      <p:pic>
        <p:nvPicPr>
          <p:cNvPr id="2051" name="Picture 5"/>
          <p:cNvPicPr>
            <a:picLocks noChangeAspect="1" noChangeArrowheads="1"/>
          </p:cNvPicPr>
          <p:nvPr/>
        </p:nvPicPr>
        <p:blipFill>
          <a:blip r:embed="rId2" cstate="print"/>
          <a:srcRect/>
          <a:stretch>
            <a:fillRect/>
          </a:stretch>
        </p:blipFill>
        <p:spPr bwMode="auto">
          <a:xfrm>
            <a:off x="1143000" y="857253"/>
            <a:ext cx="6858000" cy="1388269"/>
          </a:xfrm>
          <a:prstGeom prst="rect">
            <a:avLst/>
          </a:prstGeom>
          <a:noFill/>
          <a:ln w="9525">
            <a:noFill/>
            <a:miter lim="800000"/>
            <a:headEnd/>
            <a:tailEnd/>
          </a:ln>
        </p:spPr>
      </p:pic>
    </p:spTree>
    <p:extLst>
      <p:ext uri="{BB962C8B-B14F-4D97-AF65-F5344CB8AC3E}">
        <p14:creationId xmlns:p14="http://schemas.microsoft.com/office/powerpoint/2010/main" val="3339191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solidFill>
                  <a:schemeClr val="tx1"/>
                </a:solidFill>
                <a:latin typeface="+mn-lt"/>
                <a:ea typeface="Tahoma" pitchFamily="34" charset="0"/>
                <a:cs typeface="Times New Roman" pitchFamily="18" charset="0"/>
              </a:rPr>
              <a:t>How did I start?</a:t>
            </a:r>
          </a:p>
        </p:txBody>
      </p:sp>
      <p:sp>
        <p:nvSpPr>
          <p:cNvPr id="17411" name="Rectangle 3"/>
          <p:cNvSpPr>
            <a:spLocks noGrp="1" noChangeArrowheads="1"/>
          </p:cNvSpPr>
          <p:nvPr>
            <p:ph sz="quarter" idx="1"/>
          </p:nvPr>
        </p:nvSpPr>
        <p:spPr>
          <a:xfrm>
            <a:off x="1382910" y="1655712"/>
            <a:ext cx="6378179" cy="3429000"/>
          </a:xfrm>
        </p:spPr>
        <p:txBody>
          <a:bodyPr>
            <a:noAutofit/>
          </a:bodyPr>
          <a:lstStyle/>
          <a:p>
            <a:pPr eaLnBrk="1" hangingPunct="1"/>
            <a:r>
              <a:rPr lang="en-US" altLang="en-US" sz="2400" dirty="0" smtClean="0">
                <a:cs typeface="Times New Roman" panose="02020603050405020304" pitchFamily="18" charset="0"/>
              </a:rPr>
              <a:t>Was born into a family given a trust fund</a:t>
            </a:r>
          </a:p>
          <a:p>
            <a:r>
              <a:rPr lang="en-US" altLang="en-US" sz="2400" strike="sngStrike" dirty="0" smtClean="0">
                <a:cs typeface="Times New Roman" panose="02020603050405020304" pitchFamily="18" charset="0"/>
              </a:rPr>
              <a:t>Was NOT </a:t>
            </a:r>
            <a:r>
              <a:rPr lang="en-US" altLang="en-US" sz="2400" strike="sngStrike" dirty="0">
                <a:cs typeface="Times New Roman" panose="02020603050405020304" pitchFamily="18" charset="0"/>
              </a:rPr>
              <a:t>born into a family </a:t>
            </a:r>
            <a:r>
              <a:rPr lang="en-US" altLang="en-US" sz="2400" strike="sngStrike" dirty="0" smtClean="0">
                <a:cs typeface="Times New Roman" panose="02020603050405020304" pitchFamily="18" charset="0"/>
              </a:rPr>
              <a:t>and given </a:t>
            </a:r>
            <a:r>
              <a:rPr lang="en-US" altLang="en-US" sz="2400" strike="sngStrike" dirty="0">
                <a:cs typeface="Times New Roman" panose="02020603050405020304" pitchFamily="18" charset="0"/>
              </a:rPr>
              <a:t>a trust </a:t>
            </a:r>
            <a:r>
              <a:rPr lang="en-US" altLang="en-US" sz="2400" strike="sngStrike" dirty="0" smtClean="0">
                <a:cs typeface="Times New Roman" panose="02020603050405020304" pitchFamily="18" charset="0"/>
              </a:rPr>
              <a:t>fund</a:t>
            </a:r>
          </a:p>
          <a:p>
            <a:r>
              <a:rPr lang="en-US" altLang="en-US" sz="2400" dirty="0" smtClean="0">
                <a:cs typeface="Times New Roman" panose="02020603050405020304" pitchFamily="18" charset="0"/>
              </a:rPr>
              <a:t>Started out with $24,000 for investment </a:t>
            </a:r>
          </a:p>
          <a:p>
            <a:pPr eaLnBrk="1" hangingPunct="1"/>
            <a:r>
              <a:rPr lang="en-US" altLang="en-US" sz="2400" dirty="0" smtClean="0">
                <a:cs typeface="Times New Roman" panose="02020603050405020304" pitchFamily="18" charset="0"/>
              </a:rPr>
              <a:t>Pursued education and knowledge</a:t>
            </a:r>
          </a:p>
          <a:p>
            <a:pPr eaLnBrk="1" hangingPunct="1"/>
            <a:r>
              <a:rPr lang="en-US" altLang="en-US" sz="2400" dirty="0" smtClean="0">
                <a:cs typeface="Times New Roman" panose="02020603050405020304" pitchFamily="18" charset="0"/>
              </a:rPr>
              <a:t>Drove to the Bay Area several times a month </a:t>
            </a:r>
          </a:p>
          <a:p>
            <a:pPr eaLnBrk="1" hangingPunct="1"/>
            <a:r>
              <a:rPr lang="en-US" altLang="en-US" sz="2400" dirty="0" smtClean="0">
                <a:cs typeface="Times New Roman" panose="02020603050405020304" pitchFamily="18" charset="0"/>
              </a:rPr>
              <a:t>Steven was 15. Poor planning. Great stories decades later.</a:t>
            </a:r>
          </a:p>
          <a:p>
            <a:pPr eaLnBrk="1" hangingPunct="1"/>
            <a:r>
              <a:rPr lang="en-US" altLang="en-US" sz="2400" dirty="0" smtClean="0">
                <a:cs typeface="Times New Roman" panose="02020603050405020304" pitchFamily="18" charset="0"/>
              </a:rPr>
              <a:t>Showed up early set up chairs and helped</a:t>
            </a:r>
          </a:p>
          <a:p>
            <a:pPr eaLnBrk="1" hangingPunct="1"/>
            <a:r>
              <a:rPr lang="en-US" altLang="en-US" sz="2400" dirty="0" smtClean="0">
                <a:cs typeface="Times New Roman" panose="02020603050405020304" pitchFamily="18" charset="0"/>
              </a:rPr>
              <a:t>Stayed late put chairs away. Drove </a:t>
            </a:r>
            <a:r>
              <a:rPr lang="en-US" altLang="en-US" sz="2400" smtClean="0">
                <a:cs typeface="Times New Roman" panose="02020603050405020304" pitchFamily="18" charset="0"/>
              </a:rPr>
              <a:t>home 2 - 3 </a:t>
            </a:r>
            <a:r>
              <a:rPr lang="en-US" altLang="en-US" sz="2400" dirty="0" smtClean="0">
                <a:cs typeface="Times New Roman" panose="02020603050405020304" pitchFamily="18" charset="0"/>
              </a:rPr>
              <a:t>hours. </a:t>
            </a:r>
          </a:p>
        </p:txBody>
      </p:sp>
      <p:sp>
        <p:nvSpPr>
          <p:cNvPr id="4" name="Slide Number Placeholder 3"/>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71A453B5-591E-40B6-9E27-6DF33874B7FB}" type="slidenum">
              <a:rPr lang="en-US" altLang="en-US" sz="1200">
                <a:solidFill>
                  <a:srgbClr val="88A44D"/>
                </a:solidFill>
              </a:rPr>
              <a:pPr eaLnBrk="1" hangingPunct="1"/>
              <a:t>10</a:t>
            </a:fld>
            <a:endParaRPr lang="en-US" altLang="en-US" sz="1200">
              <a:solidFill>
                <a:srgbClr val="88A44D"/>
              </a:solidFill>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3294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 calcmode="lin" valueType="num">
                                      <p:cBhvr additive="base">
                                        <p:cTn id="1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calcmode="lin" valueType="num">
                                      <p:cBhvr additive="base">
                                        <p:cTn id="23"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 calcmode="lin" valueType="num">
                                      <p:cBhvr additive="base">
                                        <p:cTn id="2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411">
                                            <p:txEl>
                                              <p:pRg st="6" end="6"/>
                                            </p:txEl>
                                          </p:spTgt>
                                        </p:tgtEl>
                                        <p:attrNameLst>
                                          <p:attrName>style.visibility</p:attrName>
                                        </p:attrNameLst>
                                      </p:cBhvr>
                                      <p:to>
                                        <p:strVal val="visible"/>
                                      </p:to>
                                    </p:set>
                                    <p:anim calcmode="lin" valueType="num">
                                      <p:cBhvr additive="base">
                                        <p:cTn id="3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 calcmode="lin" valueType="num">
                                      <p:cBhvr additive="base">
                                        <p:cTn id="37"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solidFill>
                  <a:schemeClr val="tx1"/>
                </a:solidFill>
                <a:latin typeface="+mn-lt"/>
                <a:ea typeface="Tahoma" pitchFamily="34" charset="0"/>
                <a:cs typeface="Times New Roman" pitchFamily="18" charset="0"/>
              </a:rPr>
              <a:t>How did I stay in the game?</a:t>
            </a:r>
          </a:p>
        </p:txBody>
      </p:sp>
      <p:sp>
        <p:nvSpPr>
          <p:cNvPr id="17411" name="Rectangle 3"/>
          <p:cNvSpPr>
            <a:spLocks noGrp="1" noChangeArrowheads="1"/>
          </p:cNvSpPr>
          <p:nvPr>
            <p:ph sz="quarter" idx="1"/>
          </p:nvPr>
        </p:nvSpPr>
        <p:spPr>
          <a:xfrm>
            <a:off x="1382910" y="1655712"/>
            <a:ext cx="6378179" cy="3429000"/>
          </a:xfrm>
        </p:spPr>
        <p:txBody>
          <a:bodyPr>
            <a:noAutofit/>
          </a:bodyPr>
          <a:lstStyle/>
          <a:p>
            <a:pPr eaLnBrk="1" hangingPunct="1"/>
            <a:r>
              <a:rPr lang="en-US" altLang="en-US" sz="2800" dirty="0" smtClean="0">
                <a:cs typeface="Times New Roman" panose="02020603050405020304" pitchFamily="18" charset="0"/>
              </a:rPr>
              <a:t>Built granite retaining walls 6am -2pm. Paid the mortgage.</a:t>
            </a:r>
          </a:p>
          <a:p>
            <a:pPr eaLnBrk="1" hangingPunct="1"/>
            <a:r>
              <a:rPr lang="en-US" altLang="en-US" sz="2800" dirty="0" smtClean="0">
                <a:cs typeface="Times New Roman" panose="02020603050405020304" pitchFamily="18" charset="0"/>
              </a:rPr>
              <a:t>Drove a limo…</a:t>
            </a:r>
          </a:p>
          <a:p>
            <a:pPr eaLnBrk="1" hangingPunct="1"/>
            <a:r>
              <a:rPr lang="en-US" altLang="en-US" sz="2800" dirty="0" smtClean="0">
                <a:cs typeface="Times New Roman" panose="02020603050405020304" pitchFamily="18" charset="0"/>
              </a:rPr>
              <a:t>Drove friends and neighbors to S.F. airport. Clients not on purpose. </a:t>
            </a:r>
          </a:p>
          <a:p>
            <a:pPr eaLnBrk="1" hangingPunct="1"/>
            <a:r>
              <a:rPr lang="en-US" altLang="en-US" sz="2800" dirty="0" smtClean="0">
                <a:cs typeface="Times New Roman" panose="02020603050405020304" pitchFamily="18" charset="0"/>
              </a:rPr>
              <a:t>Long drive. Very long…</a:t>
            </a:r>
          </a:p>
          <a:p>
            <a:pPr eaLnBrk="1" hangingPunct="1"/>
            <a:r>
              <a:rPr lang="en-US" altLang="en-US" sz="2800" dirty="0" smtClean="0">
                <a:cs typeface="Times New Roman" panose="02020603050405020304" pitchFamily="18" charset="0"/>
              </a:rPr>
              <a:t>Ego is an interesting emotion.  </a:t>
            </a:r>
          </a:p>
        </p:txBody>
      </p:sp>
      <p:sp>
        <p:nvSpPr>
          <p:cNvPr id="4" name="Slide Number Placeholder 3"/>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71A453B5-591E-40B6-9E27-6DF33874B7FB}" type="slidenum">
              <a:rPr lang="en-US" altLang="en-US" sz="1200">
                <a:solidFill>
                  <a:srgbClr val="88A44D"/>
                </a:solidFill>
              </a:rPr>
              <a:pPr eaLnBrk="1" hangingPunct="1"/>
              <a:t>11</a:t>
            </a:fld>
            <a:endParaRPr lang="en-US" altLang="en-US" sz="1200">
              <a:solidFill>
                <a:srgbClr val="88A44D"/>
              </a:solidFill>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265669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calcmode="lin" valueType="num">
                                      <p:cBhvr additive="base">
                                        <p:cTn id="23"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1085850"/>
            <a:ext cx="7162800" cy="742950"/>
          </a:xfrm>
        </p:spPr>
        <p:txBody>
          <a:bodyPr>
            <a:normAutofit fontScale="90000"/>
          </a:bodyPr>
          <a:lstStyle/>
          <a:p>
            <a:pPr eaLnBrk="1" hangingPunct="1">
              <a:defRPr/>
            </a:pPr>
            <a:r>
              <a:rPr lang="en-US" dirty="0" smtClean="0">
                <a:solidFill>
                  <a:schemeClr val="tx1"/>
                </a:solidFill>
                <a:latin typeface="+mn-lt"/>
                <a:ea typeface="Tahoma" pitchFamily="34" charset="0"/>
                <a:cs typeface="Times New Roman" pitchFamily="18" charset="0"/>
              </a:rPr>
              <a:t>What were my two most important assets?</a:t>
            </a:r>
          </a:p>
        </p:txBody>
      </p:sp>
      <p:sp>
        <p:nvSpPr>
          <p:cNvPr id="16387" name="Rectangle 3"/>
          <p:cNvSpPr>
            <a:spLocks noGrp="1" noChangeArrowheads="1"/>
          </p:cNvSpPr>
          <p:nvPr>
            <p:ph sz="quarter" idx="1"/>
          </p:nvPr>
        </p:nvSpPr>
        <p:spPr>
          <a:xfrm>
            <a:off x="1657350" y="2057400"/>
            <a:ext cx="6172200" cy="3429000"/>
          </a:xfrm>
        </p:spPr>
        <p:txBody>
          <a:bodyPr/>
          <a:lstStyle/>
          <a:p>
            <a:pPr algn="ctr" eaLnBrk="1" hangingPunct="1">
              <a:lnSpc>
                <a:spcPct val="85000"/>
              </a:lnSpc>
              <a:spcBef>
                <a:spcPct val="15000"/>
              </a:spcBef>
              <a:buFontTx/>
              <a:buNone/>
            </a:pPr>
            <a:endParaRPr lang="en-US" altLang="en-US" sz="1350" dirty="0">
              <a:ea typeface="Tahoma" panose="020B0604030504040204" pitchFamily="34" charset="0"/>
              <a:cs typeface="Times New Roman" panose="02020603050405020304" pitchFamily="18" charset="0"/>
            </a:endParaRPr>
          </a:p>
          <a:p>
            <a:pPr eaLnBrk="1" hangingPunct="1"/>
            <a:r>
              <a:rPr lang="en-US" altLang="en-US" sz="2800" dirty="0" smtClean="0">
                <a:ea typeface="Tahoma" panose="020B0604030504040204" pitchFamily="34" charset="0"/>
                <a:cs typeface="Times New Roman" panose="02020603050405020304" pitchFamily="18" charset="0"/>
              </a:rPr>
              <a:t>Faith</a:t>
            </a:r>
          </a:p>
          <a:p>
            <a:pPr eaLnBrk="1" hangingPunct="1"/>
            <a:r>
              <a:rPr lang="en-US" altLang="en-US" sz="2800" dirty="0" smtClean="0">
                <a:ea typeface="Tahoma" panose="020B0604030504040204" pitchFamily="34" charset="0"/>
                <a:cs typeface="Times New Roman" panose="02020603050405020304" pitchFamily="18" charset="0"/>
              </a:rPr>
              <a:t>Hope</a:t>
            </a:r>
          </a:p>
          <a:p>
            <a:pPr eaLnBrk="1" hangingPunct="1"/>
            <a:r>
              <a:rPr lang="en-US" altLang="en-US" sz="2800" dirty="0" smtClean="0">
                <a:ea typeface="Tahoma" panose="020B0604030504040204" pitchFamily="34" charset="0"/>
                <a:cs typeface="Times New Roman" panose="02020603050405020304" pitchFamily="18" charset="0"/>
              </a:rPr>
              <a:t>Driven by determination to have control over my life.</a:t>
            </a:r>
          </a:p>
          <a:p>
            <a:pPr eaLnBrk="1" hangingPunct="1"/>
            <a:r>
              <a:rPr lang="en-US" altLang="en-US" sz="2800" dirty="0" smtClean="0">
                <a:ea typeface="Tahoma" panose="020B0604030504040204" pitchFamily="34" charset="0"/>
                <a:cs typeface="Times New Roman" panose="02020603050405020304" pitchFamily="18" charset="0"/>
              </a:rPr>
              <a:t>I knew what I wanted most in my life…</a:t>
            </a:r>
          </a:p>
          <a:p>
            <a:pPr eaLnBrk="1" hangingPunct="1"/>
            <a:r>
              <a:rPr lang="en-US" altLang="en-US" sz="2800" dirty="0" smtClean="0">
                <a:ea typeface="Tahoma" panose="020B0604030504040204" pitchFamily="34" charset="0"/>
                <a:cs typeface="Times New Roman" panose="02020603050405020304" pitchFamily="18" charset="0"/>
              </a:rPr>
              <a:t>Do YOU?</a:t>
            </a:r>
          </a:p>
        </p:txBody>
      </p:sp>
      <p:sp>
        <p:nvSpPr>
          <p:cNvPr id="4" name="Slide Number Placeholder 3"/>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44A0E779-35B2-48BC-A40B-82FA7B28BE6E}" type="slidenum">
              <a:rPr lang="en-US" altLang="en-US" sz="1200">
                <a:solidFill>
                  <a:srgbClr val="88A44D"/>
                </a:solidFill>
              </a:rPr>
              <a:pPr eaLnBrk="1" hangingPunct="1"/>
              <a:t>12</a:t>
            </a:fld>
            <a:endParaRPr lang="en-US" altLang="en-US" sz="1200">
              <a:solidFill>
                <a:srgbClr val="88A44D"/>
              </a:solidFill>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233534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 calcmode="lin" valueType="num">
                                      <p:cBhvr additive="base">
                                        <p:cTn id="13"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calcmode="lin" valueType="num">
                                      <p:cBhvr additive="base">
                                        <p:cTn id="25"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28750" y="1085850"/>
            <a:ext cx="6172200" cy="514350"/>
          </a:xfrm>
        </p:spPr>
        <p:txBody>
          <a:bodyPr>
            <a:noAutofit/>
          </a:bodyPr>
          <a:lstStyle/>
          <a:p>
            <a:pPr eaLnBrk="1" hangingPunct="1">
              <a:defRPr/>
            </a:pPr>
            <a:r>
              <a:rPr lang="en-US" sz="3600" dirty="0" smtClean="0">
                <a:solidFill>
                  <a:schemeClr val="tx1"/>
                </a:solidFill>
                <a:latin typeface="+mn-lt"/>
                <a:ea typeface="Tahoma" pitchFamily="34" charset="0"/>
                <a:cs typeface="Times New Roman" pitchFamily="18" charset="0"/>
              </a:rPr>
              <a:t>Freedom to…</a:t>
            </a:r>
          </a:p>
        </p:txBody>
      </p:sp>
      <p:sp>
        <p:nvSpPr>
          <p:cNvPr id="4" name="Slide Number Placeholder 3"/>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44A0E779-35B2-48BC-A40B-82FA7B28BE6E}" type="slidenum">
              <a:rPr lang="en-US" altLang="en-US" sz="1200">
                <a:solidFill>
                  <a:srgbClr val="88A44D"/>
                </a:solidFill>
              </a:rPr>
              <a:pPr eaLnBrk="1" hangingPunct="1"/>
              <a:t>13</a:t>
            </a:fld>
            <a:endParaRPr lang="en-US" altLang="en-US" sz="1200">
              <a:solidFill>
                <a:srgbClr val="88A44D"/>
              </a:solidFill>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
        <p:nvSpPr>
          <p:cNvPr id="2" name="Content Placeholder 1"/>
          <p:cNvSpPr>
            <a:spLocks noGrp="1"/>
          </p:cNvSpPr>
          <p:nvPr>
            <p:ph idx="1"/>
          </p:nvPr>
        </p:nvSpPr>
        <p:spPr/>
        <p:txBody>
          <a:bodyPr/>
          <a:lstStyle/>
          <a:p>
            <a:endParaRPr lang="en-US"/>
          </a:p>
        </p:txBody>
      </p:sp>
      <p:pic>
        <p:nvPicPr>
          <p:cNvPr id="4098" name="Picture 2" descr="Image result for free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79588"/>
            <a:ext cx="8359392" cy="419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28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600" dirty="0" smtClean="0"/>
              <a:t>My Tool Box </a:t>
            </a:r>
          </a:p>
          <a:p>
            <a:pPr marL="0" indent="0" algn="ctr">
              <a:buNone/>
            </a:pPr>
            <a:r>
              <a:rPr lang="en-US" sz="6600" dirty="0" smtClean="0"/>
              <a:t>&amp; </a:t>
            </a:r>
          </a:p>
          <a:p>
            <a:pPr marL="0" indent="0" algn="ctr">
              <a:buNone/>
            </a:pPr>
            <a:r>
              <a:rPr lang="en-US" sz="6600" dirty="0" smtClean="0"/>
              <a:t>My Team</a:t>
            </a:r>
            <a:endParaRPr lang="en-US" sz="6600" dirty="0"/>
          </a:p>
        </p:txBody>
      </p:sp>
    </p:spTree>
    <p:extLst>
      <p:ext uri="{BB962C8B-B14F-4D97-AF65-F5344CB8AC3E}">
        <p14:creationId xmlns:p14="http://schemas.microsoft.com/office/powerpoint/2010/main" val="3494246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371600" y="2914651"/>
            <a:ext cx="6086475" cy="236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5400" b="1" dirty="0" smtClean="0">
                <a:latin typeface="+mn-lt"/>
                <a:cs typeface="Arial" panose="020B0604020202020204" pitchFamily="34" charset="0"/>
              </a:rPr>
              <a:t>Tax Avoidance</a:t>
            </a:r>
          </a:p>
          <a:p>
            <a:pPr algn="ctr" eaLnBrk="1" hangingPunct="1">
              <a:lnSpc>
                <a:spcPct val="95000"/>
              </a:lnSpc>
              <a:defRPr/>
            </a:pPr>
            <a:endParaRPr lang="en-US" sz="5400" b="1" dirty="0">
              <a:latin typeface="+mn-lt"/>
              <a:cs typeface="Arial" panose="020B0604020202020204" pitchFamily="34" charset="0"/>
            </a:endParaRPr>
          </a:p>
          <a:p>
            <a:pPr algn="ctr" eaLnBrk="1" hangingPunct="1">
              <a:lnSpc>
                <a:spcPct val="95000"/>
              </a:lnSpc>
              <a:defRPr/>
            </a:pPr>
            <a:r>
              <a:rPr lang="en-US" sz="5400" b="1" strike="sngStrike" dirty="0" smtClean="0">
                <a:latin typeface="+mn-lt"/>
                <a:cs typeface="Arial" panose="020B0604020202020204" pitchFamily="34" charset="0"/>
              </a:rPr>
              <a:t>Tax Benefits</a:t>
            </a:r>
            <a:r>
              <a:rPr lang="en-US" sz="2400" i="1" strike="sngStrike" dirty="0" smtClean="0">
                <a:latin typeface="+mn-lt"/>
                <a:cs typeface="Arial" panose="020B0604020202020204" pitchFamily="34" charset="0"/>
              </a:rPr>
              <a:t>  </a:t>
            </a:r>
            <a:r>
              <a:rPr lang="en-US" sz="2400" strike="sngStrike" dirty="0" smtClean="0">
                <a:latin typeface="+mn-lt"/>
                <a:cs typeface="Arial" panose="020B0604020202020204" pitchFamily="34" charset="0"/>
              </a:rPr>
              <a:t>  </a:t>
            </a:r>
            <a:endParaRPr lang="en-US" sz="2400" strike="sngStrike" dirty="0">
              <a:latin typeface="+mn-lt"/>
              <a:cs typeface="Arial" panose="020B0604020202020204" pitchFamily="34" charset="0"/>
            </a:endParaRPr>
          </a:p>
        </p:txBody>
      </p:sp>
      <p:pic>
        <p:nvPicPr>
          <p:cNvPr id="2051" name="Picture 5"/>
          <p:cNvPicPr>
            <a:picLocks noChangeAspect="1" noChangeArrowheads="1"/>
          </p:cNvPicPr>
          <p:nvPr/>
        </p:nvPicPr>
        <p:blipFill>
          <a:blip r:embed="rId2" cstate="print"/>
          <a:srcRect/>
          <a:stretch>
            <a:fillRect/>
          </a:stretch>
        </p:blipFill>
        <p:spPr bwMode="auto">
          <a:xfrm>
            <a:off x="1143000" y="857253"/>
            <a:ext cx="6858000" cy="1388269"/>
          </a:xfrm>
          <a:prstGeom prst="rect">
            <a:avLst/>
          </a:prstGeom>
          <a:noFill/>
          <a:ln w="9525">
            <a:noFill/>
            <a:miter lim="800000"/>
            <a:headEnd/>
            <a:tailEnd/>
          </a:ln>
        </p:spPr>
      </p:pic>
    </p:spTree>
    <p:extLst>
      <p:ext uri="{BB962C8B-B14F-4D97-AF65-F5344CB8AC3E}">
        <p14:creationId xmlns:p14="http://schemas.microsoft.com/office/powerpoint/2010/main" val="2352638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xEl>
                                              <p:pRg st="2" end="2"/>
                                            </p:txEl>
                                          </p:spTgt>
                                        </p:tgtEl>
                                        <p:attrNameLst>
                                          <p:attrName>style.visibility</p:attrName>
                                        </p:attrNameLst>
                                      </p:cBhvr>
                                      <p:to>
                                        <p:strVal val="visible"/>
                                      </p:to>
                                    </p:set>
                                    <p:anim calcmode="lin" valueType="num">
                                      <p:cBhvr additive="base">
                                        <p:cTn id="7" dur="500" fill="hold"/>
                                        <p:tgtEl>
                                          <p:spTgt spid="20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Learn to maximize </a:t>
            </a:r>
            <a:r>
              <a:rPr lang="en-US" b="1" dirty="0" err="1" smtClean="0"/>
              <a:t>thi</a:t>
            </a:r>
            <a:r>
              <a:rPr lang="en-US" b="1" dirty="0" smtClean="0"/>
              <a:t>$ tool!</a:t>
            </a:r>
            <a:br>
              <a:rPr lang="en-US" b="1" dirty="0" smtClean="0"/>
            </a:br>
            <a:r>
              <a:rPr lang="en-US" b="1" dirty="0" smtClean="0"/>
              <a:t>Sharpest knife in the tool box…</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0800" y="1752600"/>
            <a:ext cx="3689152" cy="4918870"/>
          </a:xfrm>
        </p:spPr>
      </p:pic>
    </p:spTree>
    <p:extLst>
      <p:ext uri="{BB962C8B-B14F-4D97-AF65-F5344CB8AC3E}">
        <p14:creationId xmlns:p14="http://schemas.microsoft.com/office/powerpoint/2010/main" val="3007661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dirty="0" smtClean="0"/>
              <a:t>Education – Information – Pertinent Data</a:t>
            </a:r>
            <a:endParaRPr lang="en-US" sz="3600" dirty="0"/>
          </a:p>
        </p:txBody>
      </p:sp>
    </p:spTree>
    <p:extLst>
      <p:ext uri="{BB962C8B-B14F-4D97-AF65-F5344CB8AC3E}">
        <p14:creationId xmlns:p14="http://schemas.microsoft.com/office/powerpoint/2010/main" val="2722116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61353A2-C0CD-4B06-9555-6E7FE50A4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
        <p:nvSpPr>
          <p:cNvPr id="2" name="TextBox 1">
            <a:extLst>
              <a:ext uri="{FF2B5EF4-FFF2-40B4-BE49-F238E27FC236}">
                <a16:creationId xmlns="" xmlns:a16="http://schemas.microsoft.com/office/drawing/2014/main" id="{AFD77EFF-98AE-4942-BD10-04FF8B43B0D5}"/>
              </a:ext>
            </a:extLst>
          </p:cNvPr>
          <p:cNvSpPr txBox="1"/>
          <p:nvPr/>
        </p:nvSpPr>
        <p:spPr>
          <a:xfrm>
            <a:off x="2228851" y="5516003"/>
            <a:ext cx="4199291" cy="507831"/>
          </a:xfrm>
          <a:prstGeom prst="rect">
            <a:avLst/>
          </a:prstGeom>
          <a:noFill/>
        </p:spPr>
        <p:txBody>
          <a:bodyPr wrap="none" rtlCol="0">
            <a:spAutoFit/>
          </a:bodyPr>
          <a:lstStyle/>
          <a:p>
            <a:r>
              <a:rPr lang="en-US" sz="2700" b="1" dirty="0">
                <a:solidFill>
                  <a:srgbClr val="FFFFFF"/>
                </a:solidFill>
                <a:latin typeface="+mj-lt"/>
              </a:rPr>
              <a:t>www.isurvivedrealestate.com</a:t>
            </a:r>
          </a:p>
        </p:txBody>
      </p:sp>
    </p:spTree>
    <p:extLst>
      <p:ext uri="{BB962C8B-B14F-4D97-AF65-F5344CB8AC3E}">
        <p14:creationId xmlns:p14="http://schemas.microsoft.com/office/powerpoint/2010/main" val="897631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6"/>
            <a:ext cx="8686800" cy="1325563"/>
          </a:xfrm>
        </p:spPr>
        <p:txBody>
          <a:bodyPr/>
          <a:lstStyle/>
          <a:p>
            <a:r>
              <a:rPr lang="en-US" dirty="0" smtClean="0"/>
              <a:t>My favorite landlord. No problem here Shirley.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981200"/>
            <a:ext cx="5191125" cy="3486011"/>
          </a:xfrm>
        </p:spPr>
      </p:pic>
    </p:spTree>
    <p:extLst>
      <p:ext uri="{BB962C8B-B14F-4D97-AF65-F5344CB8AC3E}">
        <p14:creationId xmlns:p14="http://schemas.microsoft.com/office/powerpoint/2010/main" val="1190016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295400" y="2819400"/>
            <a:ext cx="6086475" cy="268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endParaRPr lang="en-US" sz="2700" b="1" dirty="0" smtClean="0">
              <a:latin typeface="Arial" panose="020B0604020202020204" pitchFamily="34" charset="0"/>
              <a:cs typeface="Arial" panose="020B0604020202020204" pitchFamily="34" charset="0"/>
            </a:endParaRPr>
          </a:p>
          <a:p>
            <a:pPr algn="ctr" eaLnBrk="1" hangingPunct="1">
              <a:defRPr/>
            </a:pPr>
            <a:r>
              <a:rPr lang="en-US" b="1" i="1" dirty="0" smtClean="0">
                <a:latin typeface="+mn-lt"/>
                <a:cs typeface="Arial" panose="020B0604020202020204" pitchFamily="34" charset="0"/>
              </a:rPr>
              <a:t>Celebrating </a:t>
            </a:r>
            <a:r>
              <a:rPr lang="en-US" b="1" i="1" dirty="0">
                <a:latin typeface="+mn-lt"/>
                <a:cs typeface="Arial" panose="020B0604020202020204" pitchFamily="34" charset="0"/>
              </a:rPr>
              <a:t>15 years</a:t>
            </a:r>
            <a:r>
              <a:rPr lang="en-US" i="1" dirty="0">
                <a:latin typeface="+mn-lt"/>
                <a:cs typeface="Arial" panose="020B0604020202020204" pitchFamily="34" charset="0"/>
              </a:rPr>
              <a:t>              </a:t>
            </a:r>
            <a:r>
              <a:rPr lang="en-US" dirty="0">
                <a:latin typeface="+mn-lt"/>
                <a:cs typeface="Arial" panose="020B0604020202020204" pitchFamily="34" charset="0"/>
              </a:rPr>
              <a:t>  </a:t>
            </a:r>
          </a:p>
          <a:p>
            <a:pPr algn="ctr" eaLnBrk="1" hangingPunct="1">
              <a:lnSpc>
                <a:spcPct val="95000"/>
              </a:lnSpc>
              <a:defRPr/>
            </a:pPr>
            <a:endParaRPr lang="en-US" b="1" dirty="0">
              <a:latin typeface="+mn-lt"/>
              <a:cs typeface="Arial" panose="020B0604020202020204" pitchFamily="34" charset="0"/>
            </a:endParaRPr>
          </a:p>
          <a:p>
            <a:pPr algn="ctr" eaLnBrk="1" hangingPunct="1">
              <a:lnSpc>
                <a:spcPct val="95000"/>
              </a:lnSpc>
              <a:defRPr/>
            </a:pPr>
            <a:r>
              <a:rPr lang="en-US" b="1" dirty="0">
                <a:latin typeface="+mn-lt"/>
                <a:cs typeface="Arial" panose="020B0604020202020204" pitchFamily="34" charset="0"/>
              </a:rPr>
              <a:t>Sacramento, California</a:t>
            </a:r>
          </a:p>
          <a:p>
            <a:pPr algn="ctr" eaLnBrk="1" hangingPunct="1">
              <a:defRPr/>
            </a:pPr>
            <a:r>
              <a:rPr lang="en-US" b="1" dirty="0">
                <a:latin typeface="+mn-lt"/>
                <a:cs typeface="Arial" panose="020B0604020202020204" pitchFamily="34" charset="0"/>
              </a:rPr>
              <a:t>Second Wednesday</a:t>
            </a:r>
          </a:p>
          <a:p>
            <a:pPr algn="ctr" eaLnBrk="1" hangingPunct="1">
              <a:defRPr/>
            </a:pPr>
            <a:r>
              <a:rPr lang="en-US" sz="2400" b="1" dirty="0">
                <a:latin typeface="Arial" panose="020B0604020202020204" pitchFamily="34" charset="0"/>
                <a:cs typeface="Arial" panose="020B0604020202020204" pitchFamily="34" charset="0"/>
              </a:rPr>
              <a:t>     </a:t>
            </a:r>
          </a:p>
        </p:txBody>
      </p:sp>
      <p:pic>
        <p:nvPicPr>
          <p:cNvPr id="2051" name="Picture 5"/>
          <p:cNvPicPr>
            <a:picLocks noChangeAspect="1" noChangeArrowheads="1"/>
          </p:cNvPicPr>
          <p:nvPr/>
        </p:nvPicPr>
        <p:blipFill>
          <a:blip r:embed="rId2" cstate="print"/>
          <a:srcRect/>
          <a:stretch>
            <a:fillRect/>
          </a:stretch>
        </p:blipFill>
        <p:spPr bwMode="auto">
          <a:xfrm>
            <a:off x="1143000" y="857253"/>
            <a:ext cx="6858000" cy="1388269"/>
          </a:xfrm>
          <a:prstGeom prst="rect">
            <a:avLst/>
          </a:prstGeom>
          <a:noFill/>
          <a:ln w="9525">
            <a:noFill/>
            <a:miter lim="800000"/>
            <a:headEnd/>
            <a:tailEnd/>
          </a:ln>
        </p:spPr>
      </p:pic>
    </p:spTree>
    <p:extLst>
      <p:ext uri="{BB962C8B-B14F-4D97-AF65-F5344CB8AC3E}">
        <p14:creationId xmlns:p14="http://schemas.microsoft.com/office/powerpoint/2010/main" val="221622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 calcmode="lin" valueType="num">
                                      <p:cBhvr additive="base">
                                        <p:cTn id="7" dur="500" fill="hold"/>
                                        <p:tgtEl>
                                          <p:spTgt spid="2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xEl>
                                              <p:pRg st="3" end="3"/>
                                            </p:txEl>
                                          </p:spTgt>
                                        </p:tgtEl>
                                        <p:attrNameLst>
                                          <p:attrName>style.visibility</p:attrName>
                                        </p:attrNameLst>
                                      </p:cBhvr>
                                      <p:to>
                                        <p:strVal val="visible"/>
                                      </p:to>
                                    </p:set>
                                    <p:anim calcmode="lin" valueType="num">
                                      <p:cBhvr additive="base">
                                        <p:cTn id="13" dur="500" fill="hold"/>
                                        <p:tgtEl>
                                          <p:spTgt spid="205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0">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0">
                                            <p:txEl>
                                              <p:pRg st="4" end="4"/>
                                            </p:txEl>
                                          </p:spTgt>
                                        </p:tgtEl>
                                        <p:attrNameLst>
                                          <p:attrName>style.visibility</p:attrName>
                                        </p:attrNameLst>
                                      </p:cBhvr>
                                      <p:to>
                                        <p:strVal val="visible"/>
                                      </p:to>
                                    </p:set>
                                    <p:anim calcmode="lin" valueType="num">
                                      <p:cBhvr additive="base">
                                        <p:cTn id="17" dur="500" fill="hold"/>
                                        <p:tgtEl>
                                          <p:spTgt spid="205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25"/>
          </a:xfrm>
          <a:solidFill>
            <a:schemeClr val="accent1"/>
          </a:solidFill>
        </p:spPr>
        <p:txBody>
          <a:bodyPr>
            <a:normAutofit fontScale="90000"/>
          </a:bodyPr>
          <a:lstStyle/>
          <a:p>
            <a:r>
              <a:rPr lang="en-US" sz="4000" b="1" dirty="0" smtClean="0">
                <a:solidFill>
                  <a:schemeClr val="bg1"/>
                </a:solidFill>
                <a:effectLst>
                  <a:outerShdw blurRad="38100" dist="38100" dir="2700000" algn="tl">
                    <a:srgbClr val="000000">
                      <a:alpha val="43137"/>
                    </a:srgbClr>
                  </a:outerShdw>
                </a:effectLst>
              </a:rPr>
              <a:t>Jay’s</a:t>
            </a:r>
            <a:r>
              <a:rPr lang="en-US" sz="3200" b="1" dirty="0" smtClean="0">
                <a:solidFill>
                  <a:schemeClr val="bg1"/>
                </a:solidFill>
                <a:effectLst>
                  <a:outerShdw blurRad="38100" dist="38100" dir="2700000" algn="tl">
                    <a:srgbClr val="000000">
                      <a:alpha val="43137"/>
                    </a:srgbClr>
                  </a:outerShdw>
                </a:effectLst>
              </a:rPr>
              <a:t> </a:t>
            </a:r>
            <a:r>
              <a:rPr lang="en-US" sz="4000" b="1" dirty="0" smtClean="0">
                <a:solidFill>
                  <a:schemeClr val="bg1"/>
                </a:solidFill>
                <a:effectLst>
                  <a:outerShdw blurRad="38100" dist="38100" dir="2700000" algn="tl">
                    <a:srgbClr val="000000">
                      <a:alpha val="43137"/>
                    </a:srgbClr>
                  </a:outerShdw>
                </a:effectLst>
              </a:rPr>
              <a:t>Teaching</a:t>
            </a:r>
            <a:r>
              <a:rPr lang="en-US" sz="3200" b="1" dirty="0" smtClean="0">
                <a:solidFill>
                  <a:schemeClr val="bg1"/>
                </a:solidFill>
                <a:effectLst>
                  <a:outerShdw blurRad="38100" dist="38100" dir="2700000" algn="tl">
                    <a:srgbClr val="000000">
                      <a:alpha val="43137"/>
                    </a:srgbClr>
                  </a:outerShdw>
                </a:effectLst>
              </a:rPr>
              <a:t> </a:t>
            </a:r>
            <a:r>
              <a:rPr lang="en-US" sz="4000" b="1" dirty="0" smtClean="0">
                <a:solidFill>
                  <a:schemeClr val="bg1"/>
                </a:solidFill>
                <a:effectLst>
                  <a:outerShdw blurRad="38100" dist="38100" dir="2700000" algn="tl">
                    <a:srgbClr val="000000">
                      <a:alpha val="43137"/>
                    </a:srgbClr>
                  </a:outerShdw>
                </a:effectLst>
              </a:rPr>
              <a:t>Model</a:t>
            </a:r>
            <a:r>
              <a:rPr lang="en-US" sz="3200" b="1" dirty="0" smtClean="0">
                <a:solidFill>
                  <a:schemeClr val="bg1"/>
                </a:solidFill>
                <a:effectLst>
                  <a:outerShdw blurRad="38100" dist="38100" dir="2700000" algn="tl">
                    <a:srgbClr val="000000">
                      <a:alpha val="43137"/>
                    </a:srgbClr>
                  </a:outerShdw>
                </a:effectLst>
              </a:rPr>
              <a:t>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 </a:t>
            </a:r>
            <a:r>
              <a:rPr lang="en-US" sz="3600" b="1" u="sng" dirty="0" smtClean="0">
                <a:solidFill>
                  <a:schemeClr val="bg1"/>
                </a:solidFill>
                <a:effectLst>
                  <a:outerShdw blurRad="38100" dist="38100" dir="2700000" algn="tl">
                    <a:srgbClr val="000000">
                      <a:alpha val="43137"/>
                    </a:srgbClr>
                  </a:outerShdw>
                </a:effectLst>
              </a:rPr>
              <a:t>6 Properties</a:t>
            </a:r>
            <a:r>
              <a:rPr lang="en-US" sz="3600" b="1" dirty="0" smtClean="0">
                <a:solidFill>
                  <a:schemeClr val="bg1"/>
                </a:solidFill>
                <a:effectLst>
                  <a:outerShdw blurRad="38100" dist="38100" dir="2700000" algn="tl">
                    <a:srgbClr val="000000">
                      <a:alpha val="43137"/>
                    </a:srgbClr>
                  </a:outerShdw>
                </a:effectLst>
              </a:rPr>
              <a:t>, </a:t>
            </a:r>
            <a:r>
              <a:rPr lang="en-US" sz="3600" b="1" u="sng" dirty="0" smtClean="0">
                <a:solidFill>
                  <a:schemeClr val="bg1"/>
                </a:solidFill>
                <a:effectLst>
                  <a:outerShdw blurRad="38100" dist="38100" dir="2700000" algn="tl">
                    <a:srgbClr val="000000">
                      <a:alpha val="43137"/>
                    </a:srgbClr>
                  </a:outerShdw>
                </a:effectLst>
              </a:rPr>
              <a:t>40 Units</a:t>
            </a:r>
            <a:endParaRPr lang="en-US" sz="3600" b="1" u="sng" dirty="0">
              <a:solidFill>
                <a:schemeClr val="bg1"/>
              </a:solidFill>
              <a:effectLst>
                <a:outerShdw blurRad="38100" dist="38100" dir="2700000" algn="tl">
                  <a:srgbClr val="000000">
                    <a:alpha val="43137"/>
                  </a:srgbClr>
                </a:outerShdw>
              </a:effectLst>
            </a:endParaRPr>
          </a:p>
        </p:txBody>
      </p:sp>
      <p:pic>
        <p:nvPicPr>
          <p:cNvPr id="6146" name="Picture 2"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065" y="1404395"/>
            <a:ext cx="815181" cy="81518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09789"/>
            <a:ext cx="816183" cy="6200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684" y="1819835"/>
            <a:ext cx="847164" cy="84716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56" y="2117952"/>
            <a:ext cx="717638" cy="63541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729" y="1758420"/>
            <a:ext cx="810048" cy="810048"/>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515" y="3341263"/>
            <a:ext cx="844549" cy="8445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697" y="3886165"/>
            <a:ext cx="844549" cy="8445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56" y="4332522"/>
            <a:ext cx="844549" cy="8445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225" y="4202539"/>
            <a:ext cx="844549" cy="8445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925" y="3763537"/>
            <a:ext cx="844549" cy="8445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087" y="3454653"/>
            <a:ext cx="844549" cy="84454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Dan Shea\AppData\Local\Microsoft\Windows\Temporary Internet Files\Content.IE5\IM6YKHTX\MC90043383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01232" y="5350680"/>
            <a:ext cx="675659" cy="67565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Dan Shea\AppData\Local\Microsoft\Windows\Temporary Internet Files\Content.IE5\IM6YKHTX\MC90043383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78426" y="5773362"/>
            <a:ext cx="658808" cy="65880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sers\Dan Shea\AppData\Local\Microsoft\Windows\Temporary Internet Files\Content.IE5\IM6YKHTX\MC90043383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78087" y="5733269"/>
            <a:ext cx="640236" cy="64023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C:\Users\Dan Shea\AppData\Local\Microsoft\Windows\Temporary Internet Files\Content.IE5\IM6YKHTX\MC90043383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149" y="5724986"/>
            <a:ext cx="747277" cy="747277"/>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C:\Users\Dan Shea\AppData\Local\Microsoft\Windows\Temporary Internet Files\Content.IE5\IM6YKHTX\MC900433839[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788" y="5387051"/>
            <a:ext cx="658737" cy="658737"/>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Users\Dan Shea\AppData\Local\Microsoft\Windows\Temporary Internet Files\Content.IE5\IM6YKHTX\MC90043383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324141" y="5367065"/>
            <a:ext cx="739307" cy="739307"/>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descr="C:\Users\Dan Shea\AppData\Local\Microsoft\Windows\Temporary Internet Files\Content.IE5\O6C71WST\MC90014135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44388">
            <a:off x="47791" y="666764"/>
            <a:ext cx="2209799" cy="1368858"/>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C:\Users\Dan Shea\AppData\Local\Microsoft\Windows\Temporary Internet Files\Content.IE5\IM6YKHTX\MC900433839[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847" y="1114680"/>
            <a:ext cx="799714" cy="790218"/>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20177" y="1364922"/>
            <a:ext cx="958258" cy="8568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3"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306" y="1696835"/>
            <a:ext cx="728802" cy="877747"/>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607" y="1976680"/>
            <a:ext cx="824571" cy="82457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4"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740" y="2047879"/>
            <a:ext cx="737120" cy="737120"/>
          </a:xfrm>
          <a:prstGeom prst="rect">
            <a:avLst/>
          </a:prstGeom>
          <a:noFill/>
          <a:extLst>
            <a:ext uri="{909E8E84-426E-40DD-AFC4-6F175D3DCCD1}">
              <a14:hiddenFill xmlns:a14="http://schemas.microsoft.com/office/drawing/2010/main">
                <a:solidFill>
                  <a:srgbClr val="FFFFFF"/>
                </a:solidFill>
              </a14:hiddenFill>
            </a:ext>
          </a:extLst>
        </p:spPr>
      </p:pic>
      <p:pic>
        <p:nvPicPr>
          <p:cNvPr id="6169" name="Picture 25"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471" y="1696835"/>
            <a:ext cx="742541" cy="789078"/>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851" y="934439"/>
            <a:ext cx="794131" cy="794131"/>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27"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474" y="4382451"/>
            <a:ext cx="904983" cy="90498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434" y="2924637"/>
            <a:ext cx="666752" cy="95229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7" y="3232348"/>
            <a:ext cx="837423" cy="8374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86" y="2812677"/>
            <a:ext cx="666752" cy="83934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7" descr="C:\Users\Dan Shea\AppData\Local\Microsoft\Windows\Temporary Internet Files\Content.IE5\IM6YKHTX\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60" y="3561872"/>
            <a:ext cx="666752" cy="7706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7"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005" y="3422443"/>
            <a:ext cx="714463" cy="960008"/>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C:\Users\Dan Shea\AppData\Local\Microsoft\Windows\Temporary Internet Files\Content.IE5\IM6YKHTX\MC9004338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12" y="2801251"/>
            <a:ext cx="762856" cy="919480"/>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C:\Users\Dan Shea\AppData\Local\Microsoft\Windows\Temporary Internet Files\Content.IE5\IM6YKHTX\MC90021560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06" y="3680090"/>
            <a:ext cx="665644" cy="577883"/>
          </a:xfrm>
          <a:prstGeom prst="rect">
            <a:avLst/>
          </a:prstGeom>
          <a:noFill/>
          <a:extLst>
            <a:ext uri="{909E8E84-426E-40DD-AFC4-6F175D3DCCD1}">
              <a14:hiddenFill xmlns:a14="http://schemas.microsoft.com/office/drawing/2010/main">
                <a:solidFill>
                  <a:srgbClr val="FFFFFF"/>
                </a:solidFill>
              </a14:hiddenFill>
            </a:ext>
          </a:extLst>
        </p:spPr>
      </p:pic>
      <p:pic>
        <p:nvPicPr>
          <p:cNvPr id="6177" name="Picture 33" descr="C:\Users\Dan Shea\AppData\Local\Microsoft\Windows\Temporary Internet Files\Content.IE5\IM6YKHTX\MC90021560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385940" y="5688509"/>
            <a:ext cx="621094" cy="483256"/>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C:\Users\Dan Shea\AppData\Local\Microsoft\Windows\Temporary Internet Files\Content.IE5\IM6YKHTX\MC90021560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993866" y="5309681"/>
            <a:ext cx="686384" cy="534191"/>
          </a:xfrm>
          <a:prstGeom prst="rect">
            <a:avLst/>
          </a:prstGeom>
          <a:noFill/>
          <a:extLst>
            <a:ext uri="{909E8E84-426E-40DD-AFC4-6F175D3DCCD1}">
              <a14:hiddenFill xmlns:a14="http://schemas.microsoft.com/office/drawing/2010/main">
                <a:solidFill>
                  <a:srgbClr val="FFFFFF"/>
                </a:solidFill>
              </a14:hiddenFill>
            </a:ext>
          </a:extLst>
        </p:spPr>
      </p:pic>
      <p:pic>
        <p:nvPicPr>
          <p:cNvPr id="6179"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223" y="4969411"/>
            <a:ext cx="1317625" cy="159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2" name="Picture 38" descr="C:\Users\Dan Shea\AppData\Local\Microsoft\Windows\Temporary Internet Files\Content.IE5\DFIZKX9P\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87" y="4848391"/>
            <a:ext cx="697053" cy="947186"/>
          </a:xfrm>
          <a:prstGeom prst="rect">
            <a:avLst/>
          </a:prstGeom>
          <a:noFill/>
          <a:extLst>
            <a:ext uri="{909E8E84-426E-40DD-AFC4-6F175D3DCCD1}">
              <a14:hiddenFill xmlns:a14="http://schemas.microsoft.com/office/drawing/2010/main">
                <a:solidFill>
                  <a:srgbClr val="FFFFFF"/>
                </a:solidFill>
              </a14:hiddenFill>
            </a:ext>
          </a:extLst>
        </p:spPr>
      </p:pic>
      <p:pic>
        <p:nvPicPr>
          <p:cNvPr id="6183" name="Picture 39" descr="C:\Users\Dan Shea\AppData\Local\Microsoft\Windows\Temporary Internet Files\Content.IE5\DFIZKX9P\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29" y="5362696"/>
            <a:ext cx="685686" cy="874186"/>
          </a:xfrm>
          <a:prstGeom prst="rect">
            <a:avLst/>
          </a:prstGeom>
          <a:noFill/>
          <a:extLst>
            <a:ext uri="{909E8E84-426E-40DD-AFC4-6F175D3DCCD1}">
              <a14:hiddenFill xmlns:a14="http://schemas.microsoft.com/office/drawing/2010/main">
                <a:solidFill>
                  <a:srgbClr val="FFFFFF"/>
                </a:solidFill>
              </a14:hiddenFill>
            </a:ext>
          </a:extLst>
        </p:spPr>
      </p:pic>
      <p:pic>
        <p:nvPicPr>
          <p:cNvPr id="6184" name="Picture 40" descr="C:\Users\Dan Shea\AppData\Local\Microsoft\Windows\Temporary Internet Files\Content.IE5\DFIZKX9P\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473" y="5362696"/>
            <a:ext cx="811648" cy="811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98656" y="2753794"/>
            <a:ext cx="1773944" cy="677108"/>
          </a:xfrm>
          <a:prstGeom prst="rect">
            <a:avLst/>
          </a:prstGeom>
        </p:spPr>
        <p:txBody>
          <a:bodyPr wrap="square">
            <a:spAutoFit/>
          </a:bodyPr>
          <a:lstStyle/>
          <a:p>
            <a:pPr lvl="0"/>
            <a:endParaRPr lang="en-US" dirty="0" smtClean="0">
              <a:solidFill>
                <a:prstClr val="black"/>
              </a:solidFill>
            </a:endParaRPr>
          </a:p>
          <a:p>
            <a:pPr lvl="0"/>
            <a:r>
              <a:rPr lang="en-US" sz="2000" b="1" u="sng" dirty="0" smtClean="0">
                <a:solidFill>
                  <a:srgbClr val="C00000"/>
                </a:solidFill>
                <a:effectLst>
                  <a:outerShdw blurRad="38100" dist="38100" dir="2700000" algn="tl">
                    <a:srgbClr val="000000">
                      <a:alpha val="43137"/>
                    </a:srgbClr>
                  </a:outerShdw>
                </a:effectLst>
              </a:rPr>
              <a:t>Property 3</a:t>
            </a:r>
            <a:endParaRPr lang="en-US" sz="2000" b="1" u="sng" dirty="0">
              <a:solidFill>
                <a:prstClr val="black"/>
              </a:solidFill>
              <a:effectLst>
                <a:outerShdw blurRad="38100" dist="38100" dir="2700000" algn="tl">
                  <a:srgbClr val="000000">
                    <a:alpha val="43137"/>
                  </a:srgbClr>
                </a:outerShdw>
              </a:effectLst>
            </a:endParaRPr>
          </a:p>
        </p:txBody>
      </p:sp>
      <p:sp>
        <p:nvSpPr>
          <p:cNvPr id="10" name="Rectangle 9"/>
          <p:cNvSpPr/>
          <p:nvPr/>
        </p:nvSpPr>
        <p:spPr>
          <a:xfrm>
            <a:off x="4523686" y="5052084"/>
            <a:ext cx="2872860" cy="400110"/>
          </a:xfrm>
          <a:prstGeom prst="rect">
            <a:avLst/>
          </a:prstGeom>
        </p:spPr>
        <p:txBody>
          <a:bodyPr wrap="square">
            <a:spAutoFit/>
          </a:bodyPr>
          <a:lstStyle/>
          <a:p>
            <a:r>
              <a:rPr lang="en-US" sz="2000" dirty="0" smtClean="0"/>
              <a:t> </a:t>
            </a:r>
            <a:r>
              <a:rPr lang="en-US" sz="2000" b="1" u="sng" dirty="0" smtClean="0">
                <a:solidFill>
                  <a:srgbClr val="C00000"/>
                </a:solidFill>
                <a:effectLst>
                  <a:outerShdw blurRad="38100" dist="38100" dir="2700000" algn="tl">
                    <a:srgbClr val="000000">
                      <a:alpha val="43137"/>
                    </a:srgbClr>
                  </a:outerShdw>
                </a:effectLst>
              </a:rPr>
              <a:t>Property 4</a:t>
            </a:r>
            <a:endParaRPr lang="en-US" sz="2000" b="1" u="sng" dirty="0">
              <a:effectLst>
                <a:outerShdw blurRad="38100" dist="38100" dir="2700000" algn="tl">
                  <a:srgbClr val="000000">
                    <a:alpha val="43137"/>
                  </a:srgbClr>
                </a:outerShdw>
              </a:effectLst>
            </a:endParaRPr>
          </a:p>
        </p:txBody>
      </p:sp>
      <p:sp>
        <p:nvSpPr>
          <p:cNvPr id="11" name="Rectangle 10"/>
          <p:cNvSpPr/>
          <p:nvPr/>
        </p:nvSpPr>
        <p:spPr>
          <a:xfrm>
            <a:off x="1686297" y="5138771"/>
            <a:ext cx="1901187" cy="400110"/>
          </a:xfrm>
          <a:prstGeom prst="rect">
            <a:avLst/>
          </a:prstGeom>
        </p:spPr>
        <p:txBody>
          <a:bodyPr wrap="square">
            <a:spAutoFit/>
          </a:bodyPr>
          <a:lstStyle/>
          <a:p>
            <a:r>
              <a:rPr lang="en-US" sz="2000" b="1" u="sng" dirty="0" smtClean="0">
                <a:solidFill>
                  <a:srgbClr val="C00000"/>
                </a:solidFill>
                <a:effectLst>
                  <a:outerShdw blurRad="38100" dist="38100" dir="2700000" algn="tl">
                    <a:srgbClr val="000000">
                      <a:alpha val="43137"/>
                    </a:srgbClr>
                  </a:outerShdw>
                </a:effectLst>
              </a:rPr>
              <a:t>Property 5</a:t>
            </a:r>
            <a:endParaRPr lang="en-US" sz="2000" b="1" u="sng" dirty="0">
              <a:effectLst>
                <a:outerShdw blurRad="38100" dist="38100" dir="2700000" algn="tl">
                  <a:srgbClr val="000000">
                    <a:alpha val="43137"/>
                  </a:srgbClr>
                </a:outerShdw>
              </a:effectLst>
            </a:endParaRPr>
          </a:p>
        </p:txBody>
      </p:sp>
      <p:sp>
        <p:nvSpPr>
          <p:cNvPr id="12" name="Rectangle 11"/>
          <p:cNvSpPr/>
          <p:nvPr/>
        </p:nvSpPr>
        <p:spPr>
          <a:xfrm>
            <a:off x="7766" y="2559277"/>
            <a:ext cx="2042349" cy="400110"/>
          </a:xfrm>
          <a:prstGeom prst="rect">
            <a:avLst/>
          </a:prstGeom>
        </p:spPr>
        <p:txBody>
          <a:bodyPr wrap="square">
            <a:spAutoFit/>
          </a:bodyPr>
          <a:lstStyle/>
          <a:p>
            <a:r>
              <a:rPr lang="en-US" dirty="0" smtClean="0"/>
              <a:t>     </a:t>
            </a:r>
            <a:r>
              <a:rPr lang="en-US" sz="2000" b="1" u="sng" dirty="0" smtClean="0">
                <a:solidFill>
                  <a:srgbClr val="C00000"/>
                </a:solidFill>
                <a:effectLst>
                  <a:outerShdw blurRad="38100" dist="38100" dir="2700000" algn="tl">
                    <a:srgbClr val="000000">
                      <a:alpha val="43137"/>
                    </a:srgbClr>
                  </a:outerShdw>
                </a:effectLst>
              </a:rPr>
              <a:t>Location 6</a:t>
            </a:r>
            <a:endParaRPr lang="en-US" sz="2000" b="1" u="sng" dirty="0">
              <a:solidFill>
                <a:srgbClr val="C00000"/>
              </a:solidFill>
              <a:effectLst>
                <a:outerShdw blurRad="38100" dist="38100" dir="2700000" algn="tl">
                  <a:srgbClr val="000000">
                    <a:alpha val="43137"/>
                  </a:srgbClr>
                </a:outerShdw>
              </a:effectLst>
            </a:endParaRPr>
          </a:p>
        </p:txBody>
      </p:sp>
      <p:sp>
        <p:nvSpPr>
          <p:cNvPr id="17" name="Rectangle 16"/>
          <p:cNvSpPr/>
          <p:nvPr/>
        </p:nvSpPr>
        <p:spPr>
          <a:xfrm>
            <a:off x="7249636" y="1095838"/>
            <a:ext cx="1565274" cy="400110"/>
          </a:xfrm>
          <a:prstGeom prst="rect">
            <a:avLst/>
          </a:prstGeom>
        </p:spPr>
        <p:txBody>
          <a:bodyPr wrap="square">
            <a:spAutoFit/>
          </a:bodyPr>
          <a:lstStyle/>
          <a:p>
            <a:r>
              <a:rPr lang="en-US" sz="2000" b="1" u="sng" dirty="0" smtClean="0">
                <a:solidFill>
                  <a:srgbClr val="C00000"/>
                </a:solidFill>
                <a:effectLst>
                  <a:outerShdw blurRad="38100" dist="38100" dir="2700000" algn="tl">
                    <a:srgbClr val="000000">
                      <a:alpha val="43137"/>
                    </a:srgbClr>
                  </a:outerShdw>
                </a:effectLst>
              </a:rPr>
              <a:t>Property</a:t>
            </a:r>
            <a:r>
              <a:rPr lang="en-US" sz="2000" b="1" u="sng" dirty="0" smtClean="0">
                <a:effectLst>
                  <a:outerShdw blurRad="38100" dist="38100" dir="2700000" algn="tl">
                    <a:srgbClr val="000000">
                      <a:alpha val="43137"/>
                    </a:srgbClr>
                  </a:outerShdw>
                </a:effectLst>
              </a:rPr>
              <a:t> </a:t>
            </a:r>
            <a:r>
              <a:rPr lang="en-US" sz="2000" b="1" u="sng" dirty="0">
                <a:solidFill>
                  <a:srgbClr val="C00000"/>
                </a:solidFill>
                <a:effectLst>
                  <a:outerShdw blurRad="38100" dist="38100" dir="2700000" algn="tl">
                    <a:srgbClr val="000000">
                      <a:alpha val="43137"/>
                    </a:srgbClr>
                  </a:outerShdw>
                </a:effectLst>
              </a:rPr>
              <a:t>2</a:t>
            </a:r>
          </a:p>
        </p:txBody>
      </p:sp>
      <p:sp>
        <p:nvSpPr>
          <p:cNvPr id="23" name="Rectangle 22"/>
          <p:cNvSpPr/>
          <p:nvPr/>
        </p:nvSpPr>
        <p:spPr>
          <a:xfrm>
            <a:off x="3860905" y="976414"/>
            <a:ext cx="1325563" cy="400110"/>
          </a:xfrm>
          <a:prstGeom prst="rect">
            <a:avLst/>
          </a:prstGeom>
        </p:spPr>
        <p:txBody>
          <a:bodyPr wrap="square">
            <a:spAutoFit/>
          </a:bodyPr>
          <a:lstStyle/>
          <a:p>
            <a:r>
              <a:rPr lang="en-US" sz="2000" b="1" u="sng" dirty="0" smtClean="0">
                <a:solidFill>
                  <a:srgbClr val="C00000"/>
                </a:solidFill>
                <a:effectLst>
                  <a:outerShdw blurRad="38100" dist="38100" dir="2700000" algn="tl">
                    <a:srgbClr val="000000">
                      <a:alpha val="43137"/>
                    </a:srgbClr>
                  </a:outerShdw>
                </a:effectLst>
              </a:rPr>
              <a:t>Property 1</a:t>
            </a:r>
            <a:endParaRPr lang="en-US" sz="2000" b="1" u="sng" dirty="0">
              <a:effectLst>
                <a:outerShdw blurRad="38100" dist="38100" dir="2700000" algn="tl">
                  <a:srgbClr val="000000">
                    <a:alpha val="43137"/>
                  </a:srgbClr>
                </a:outerShdw>
              </a:effectLst>
            </a:endParaRPr>
          </a:p>
        </p:txBody>
      </p:sp>
      <p:sp>
        <p:nvSpPr>
          <p:cNvPr id="24" name="Rectangle 23"/>
          <p:cNvSpPr/>
          <p:nvPr/>
        </p:nvSpPr>
        <p:spPr>
          <a:xfrm rot="21251291">
            <a:off x="697864" y="935694"/>
            <a:ext cx="1565467" cy="830997"/>
          </a:xfrm>
          <a:prstGeom prst="rect">
            <a:avLst/>
          </a:prstGeom>
        </p:spPr>
        <p:txBody>
          <a:bodyPr wrap="square">
            <a:spAutoFit/>
          </a:bodyPr>
          <a:lstStyle/>
          <a:p>
            <a:pPr algn="ctr"/>
            <a:r>
              <a:rPr lang="en-US" sz="2400" b="1" u="sng" dirty="0">
                <a:solidFill>
                  <a:srgbClr val="993300"/>
                </a:solidFill>
                <a:effectLst>
                  <a:outerShdw blurRad="38100" dist="38100" dir="2700000" algn="tl">
                    <a:srgbClr val="000000">
                      <a:alpha val="43137"/>
                    </a:srgbClr>
                  </a:outerShdw>
                </a:effectLst>
              </a:rPr>
              <a:t>This Could</a:t>
            </a:r>
          </a:p>
          <a:p>
            <a:pPr algn="ctr"/>
            <a:r>
              <a:rPr lang="en-US" sz="2400" b="1" u="sng" dirty="0">
                <a:solidFill>
                  <a:srgbClr val="993300"/>
                </a:solidFill>
                <a:effectLst>
                  <a:outerShdw blurRad="38100" dist="38100" dir="2700000" algn="tl">
                    <a:srgbClr val="000000">
                      <a:alpha val="43137"/>
                    </a:srgbClr>
                  </a:outerShdw>
                </a:effectLst>
              </a:rPr>
              <a:t>Be You!</a:t>
            </a:r>
          </a:p>
        </p:txBody>
      </p:sp>
      <p:sp>
        <p:nvSpPr>
          <p:cNvPr id="8" name="Oval 7"/>
          <p:cNvSpPr/>
          <p:nvPr/>
        </p:nvSpPr>
        <p:spPr>
          <a:xfrm>
            <a:off x="3999417" y="3040228"/>
            <a:ext cx="1324494" cy="1361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8" idx="7"/>
          </p:cNvCxnSpPr>
          <p:nvPr/>
        </p:nvCxnSpPr>
        <p:spPr>
          <a:xfrm flipH="1">
            <a:off x="5129943" y="1663999"/>
            <a:ext cx="2151440" cy="157554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342295" y="3341263"/>
            <a:ext cx="2486479" cy="53566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80860" y="1402252"/>
            <a:ext cx="473346" cy="152238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8" idx="4"/>
          </p:cNvCxnSpPr>
          <p:nvPr/>
        </p:nvCxnSpPr>
        <p:spPr>
          <a:xfrm flipV="1">
            <a:off x="4306470" y="4401234"/>
            <a:ext cx="355194" cy="151135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280473" y="2928609"/>
            <a:ext cx="2725055" cy="55841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1600859" y="4069771"/>
            <a:ext cx="2447702" cy="11073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44" name="TextBox 6143"/>
          <p:cNvSpPr txBox="1"/>
          <p:nvPr/>
        </p:nvSpPr>
        <p:spPr>
          <a:xfrm>
            <a:off x="4143596" y="3207817"/>
            <a:ext cx="1071447" cy="923330"/>
          </a:xfrm>
          <a:prstGeom prst="rect">
            <a:avLst/>
          </a:prstGeom>
          <a:noFill/>
        </p:spPr>
        <p:txBody>
          <a:bodyPr wrap="none" rtlCol="0">
            <a:spAutoFit/>
          </a:bodyPr>
          <a:lstStyle/>
          <a:p>
            <a:r>
              <a:rPr lang="en-US" sz="5400" b="1" dirty="0" smtClean="0">
                <a:solidFill>
                  <a:schemeClr val="bg1"/>
                </a:solidFill>
                <a:effectLst>
                  <a:outerShdw blurRad="38100" dist="38100" dir="2700000" algn="tl">
                    <a:srgbClr val="000000">
                      <a:alpha val="43137"/>
                    </a:srgbClr>
                  </a:outerShdw>
                </a:effectLst>
              </a:rPr>
              <a:t>Jay</a:t>
            </a:r>
            <a:endParaRPr lang="en-US" sz="5400" b="1" dirty="0">
              <a:solidFill>
                <a:schemeClr val="bg1"/>
              </a:solidFill>
              <a:effectLst>
                <a:outerShdw blurRad="38100" dist="38100" dir="2700000" algn="tl">
                  <a:srgbClr val="000000">
                    <a:alpha val="43137"/>
                  </a:srgbClr>
                </a:outerShdw>
              </a:effectLst>
            </a:endParaRPr>
          </a:p>
        </p:txBody>
      </p:sp>
      <p:sp>
        <p:nvSpPr>
          <p:cNvPr id="3" name="Oval 2"/>
          <p:cNvSpPr/>
          <p:nvPr/>
        </p:nvSpPr>
        <p:spPr>
          <a:xfrm rot="557075">
            <a:off x="6696487" y="129376"/>
            <a:ext cx="24367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Simple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4222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1772" y="1063866"/>
            <a:ext cx="6858000" cy="1790700"/>
          </a:xfrm>
        </p:spPr>
        <p:txBody>
          <a:bodyPr>
            <a:normAutofit fontScale="90000"/>
          </a:bodyPr>
          <a:lstStyle/>
          <a:p>
            <a:r>
              <a:rPr lang="en-US" b="1" dirty="0" smtClean="0">
                <a:solidFill>
                  <a:srgbClr val="002060"/>
                </a:solidFill>
              </a:rPr>
              <a:t>“</a:t>
            </a:r>
            <a:r>
              <a:rPr lang="en-US" b="1" i="1" dirty="0" smtClean="0">
                <a:solidFill>
                  <a:srgbClr val="002060"/>
                </a:solidFill>
              </a:rPr>
              <a:t>Fixer Jay</a:t>
            </a:r>
            <a:r>
              <a:rPr lang="en-US" b="1" dirty="0" smtClean="0">
                <a:solidFill>
                  <a:srgbClr val="002060"/>
                </a:solidFill>
              </a:rPr>
              <a:t>”</a:t>
            </a:r>
            <a:br>
              <a:rPr lang="en-US" b="1" dirty="0" smtClean="0">
                <a:solidFill>
                  <a:srgbClr val="002060"/>
                </a:solidFill>
              </a:rPr>
            </a:br>
            <a:r>
              <a:rPr lang="en-US" b="1" dirty="0" smtClean="0">
                <a:solidFill>
                  <a:srgbClr val="002060"/>
                </a:solidFill>
              </a:rPr>
              <a:t>Jay P. DeCima</a:t>
            </a:r>
            <a:r>
              <a:rPr lang="en-US" dirty="0" smtClean="0"/>
              <a:t/>
            </a:r>
            <a:br>
              <a:rPr lang="en-US" dirty="0" smtClean="0"/>
            </a:br>
            <a:r>
              <a:rPr lang="en-US" dirty="0"/>
              <a:t/>
            </a:r>
            <a:br>
              <a:rPr lang="en-US" dirty="0"/>
            </a:br>
            <a:r>
              <a:rPr lang="en-US" sz="6675" b="1" u="sng" dirty="0">
                <a:solidFill>
                  <a:srgbClr val="C00000"/>
                </a:solidFill>
              </a:rPr>
              <a:t>fixerjay.com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751" y="4131121"/>
            <a:ext cx="5963663" cy="272687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68" y="4544810"/>
            <a:ext cx="2968783" cy="1551189"/>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5639"/>
          <a:stretch/>
        </p:blipFill>
        <p:spPr>
          <a:xfrm>
            <a:off x="6937610" y="421576"/>
            <a:ext cx="2206390" cy="327043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421576"/>
            <a:ext cx="5047370" cy="3480945"/>
          </a:xfrm>
          <a:prstGeom prst="rect">
            <a:avLst/>
          </a:prstGeom>
        </p:spPr>
      </p:pic>
      <p:cxnSp>
        <p:nvCxnSpPr>
          <p:cNvPr id="14" name="Straight Connector 13"/>
          <p:cNvCxnSpPr/>
          <p:nvPr/>
        </p:nvCxnSpPr>
        <p:spPr>
          <a:xfrm>
            <a:off x="6182286" y="4830856"/>
            <a:ext cx="413497" cy="5198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250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260E2F-B7B3-41BD-9709-A55BDC0FE436}"/>
              </a:ext>
            </a:extLst>
          </p:cNvPr>
          <p:cNvSpPr>
            <a:spLocks noGrp="1"/>
          </p:cNvSpPr>
          <p:nvPr>
            <p:ph type="title"/>
          </p:nvPr>
        </p:nvSpPr>
        <p:spPr>
          <a:xfrm>
            <a:off x="491490" y="1131094"/>
            <a:ext cx="3840086" cy="1269596"/>
          </a:xfrm>
        </p:spPr>
        <p:txBody>
          <a:bodyPr vert="horz" lIns="68580" tIns="34290" rIns="68580" bIns="34290" rtlCol="0" anchor="ctr">
            <a:normAutofit/>
          </a:bodyPr>
          <a:lstStyle/>
          <a:p>
            <a:pPr algn="ctr"/>
            <a:r>
              <a:rPr lang="en-US" sz="3300" dirty="0">
                <a:latin typeface="Times New Roman" panose="02020603050405020304" pitchFamily="18" charset="0"/>
                <a:cs typeface="Times New Roman" panose="02020603050405020304" pitchFamily="18" charset="0"/>
              </a:rPr>
              <a:t>“Are your Ducks in a Row?”</a:t>
            </a:r>
          </a:p>
        </p:txBody>
      </p:sp>
      <p:cxnSp>
        <p:nvCxnSpPr>
          <p:cNvPr id="3078" name="Straight Arrow Connector 72">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59461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 xmlns:a16="http://schemas.microsoft.com/office/drawing/2014/main" id="{55F58B8F-9AD8-46F3-84A3-F71E5CA799BC}"/>
              </a:ext>
            </a:extLst>
          </p:cNvPr>
          <p:cNvSpPr>
            <a:spLocks noGrp="1"/>
          </p:cNvSpPr>
          <p:nvPr>
            <p:ph type="body" sz="half" idx="2"/>
          </p:nvPr>
        </p:nvSpPr>
        <p:spPr>
          <a:xfrm>
            <a:off x="491491" y="2788526"/>
            <a:ext cx="3840085" cy="2596671"/>
          </a:xfrm>
        </p:spPr>
        <p:txBody>
          <a:bodyPr vert="horz" lIns="68580" tIns="34290" rIns="68580" bIns="34290" rtlCol="0">
            <a:normAutofit lnSpcReduction="10000"/>
          </a:bodyPr>
          <a:lstStyle/>
          <a:p>
            <a:pPr indent="-171450">
              <a:buFont typeface="Arial" panose="020B0604020202020204" pitchFamily="34" charset="0"/>
              <a:buChar char="•"/>
            </a:pPr>
            <a:r>
              <a:rPr lang="en-US" sz="1350" dirty="0">
                <a:latin typeface="Calibri" panose="020F0502020204030204" pitchFamily="34" charset="0"/>
                <a:cs typeface="Calibri" panose="020F0502020204030204" pitchFamily="34" charset="0"/>
              </a:rPr>
              <a:t>Create a plan of WHY and What your going to do to acquire </a:t>
            </a:r>
            <a:r>
              <a:rPr lang="en-US" sz="1350" dirty="0" smtClean="0">
                <a:latin typeface="Calibri" panose="020F0502020204030204" pitchFamily="34" charset="0"/>
                <a:cs typeface="Calibri" panose="020F0502020204030204" pitchFamily="34" charset="0"/>
              </a:rPr>
              <a:t>Rental properties</a:t>
            </a:r>
            <a:endParaRPr lang="en-US" sz="1350" dirty="0">
              <a:latin typeface="Calibri" panose="020F0502020204030204" pitchFamily="34" charset="0"/>
              <a:cs typeface="Calibri" panose="020F0502020204030204" pitchFamily="34" charset="0"/>
            </a:endParaRPr>
          </a:p>
          <a:p>
            <a:pPr indent="-171450">
              <a:buFont typeface="Arial" panose="020B0604020202020204" pitchFamily="34" charset="0"/>
              <a:buChar char="•"/>
            </a:pPr>
            <a:r>
              <a:rPr lang="en-US" sz="1350" dirty="0">
                <a:latin typeface="Calibri" panose="020F0502020204030204" pitchFamily="34" charset="0"/>
                <a:cs typeface="Calibri" panose="020F0502020204030204" pitchFamily="34" charset="0"/>
              </a:rPr>
              <a:t>*Review your existing Portfolio and ask yourself are you ready to hold onto a property for the next 3-5 years or longer? If not, get it ready to sell and exchange it into a higher quality asset. </a:t>
            </a:r>
          </a:p>
          <a:p>
            <a:pPr indent="-171450">
              <a:buFont typeface="Arial" panose="020B0604020202020204" pitchFamily="34" charset="0"/>
              <a:buChar char="•"/>
            </a:pPr>
            <a:r>
              <a:rPr lang="en-US" sz="1350" dirty="0">
                <a:latin typeface="Calibri" panose="020F0502020204030204" pitchFamily="34" charset="0"/>
                <a:cs typeface="Calibri" panose="020F0502020204030204" pitchFamily="34" charset="0"/>
              </a:rPr>
              <a:t>Make the repairs and capital improvements to your properties NOW! </a:t>
            </a:r>
          </a:p>
          <a:p>
            <a:pPr indent="-171450">
              <a:buFont typeface="Arial" panose="020B0604020202020204" pitchFamily="34" charset="0"/>
              <a:buChar char="•"/>
            </a:pPr>
            <a:r>
              <a:rPr lang="en-US" sz="1350" dirty="0">
                <a:latin typeface="Calibri" panose="020F0502020204030204" pitchFamily="34" charset="0"/>
                <a:cs typeface="Calibri" panose="020F0502020204030204" pitchFamily="34" charset="0"/>
              </a:rPr>
              <a:t>Get your Rent Rolls, P&amp;Ls, Tax Returns ready to send out to Bankers and Investors. </a:t>
            </a:r>
          </a:p>
          <a:p>
            <a:pPr indent="-171450">
              <a:buFont typeface="Arial" panose="020B0604020202020204" pitchFamily="34" charset="0"/>
              <a:buChar char="•"/>
            </a:pPr>
            <a:r>
              <a:rPr lang="en-US" sz="1350" dirty="0">
                <a:latin typeface="Calibri" panose="020F0502020204030204" pitchFamily="34" charset="0"/>
                <a:cs typeface="Calibri" panose="020F0502020204030204" pitchFamily="34" charset="0"/>
              </a:rPr>
              <a:t>Are you leaving any income on table or is there potential to increase on your existing portfolio?</a:t>
            </a:r>
          </a:p>
          <a:p>
            <a:pPr indent="-171450">
              <a:buFont typeface="Arial" panose="020B0604020202020204" pitchFamily="34" charset="0"/>
              <a:buChar char="•"/>
            </a:pPr>
            <a:endParaRPr lang="en-US" sz="1350" dirty="0">
              <a:latin typeface="Times New Roman" panose="02020603050405020304" pitchFamily="18" charset="0"/>
              <a:cs typeface="Times New Roman" panose="02020603050405020304" pitchFamily="18" charset="0"/>
            </a:endParaRPr>
          </a:p>
          <a:p>
            <a:pPr indent="-171450">
              <a:buFont typeface="Arial" panose="020B0604020202020204" pitchFamily="34" charset="0"/>
              <a:buChar char="•"/>
            </a:pPr>
            <a:endParaRPr lang="en-US" sz="1350" dirty="0"/>
          </a:p>
          <a:p>
            <a:pPr indent="-171450">
              <a:buFont typeface="Arial" panose="020B0604020202020204" pitchFamily="34" charset="0"/>
              <a:buChar char="•"/>
            </a:pPr>
            <a:endParaRPr lang="en-US" sz="1350" dirty="0"/>
          </a:p>
        </p:txBody>
      </p:sp>
      <p:pic>
        <p:nvPicPr>
          <p:cNvPr id="3076" name="Picture 4" descr="Image result for images of getting ducks in a row">
            <a:extLst>
              <a:ext uri="{FF2B5EF4-FFF2-40B4-BE49-F238E27FC236}">
                <a16:creationId xmlns="" xmlns:a16="http://schemas.microsoft.com/office/drawing/2014/main" id="{8096BB4C-87D1-4D7E-8EF1-05EC3DB78949}"/>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0436" r="18347"/>
          <a:stretch/>
        </p:blipFill>
        <p:spPr bwMode="auto">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1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371600" y="2914651"/>
            <a:ext cx="6086475" cy="236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5400" b="1" strike="sngStrike" dirty="0" smtClean="0">
                <a:latin typeface="+mn-lt"/>
                <a:cs typeface="Arial" panose="020B0604020202020204" pitchFamily="34" charset="0"/>
              </a:rPr>
              <a:t>Tax Avoidance</a:t>
            </a:r>
          </a:p>
          <a:p>
            <a:pPr algn="ctr" eaLnBrk="1" hangingPunct="1">
              <a:lnSpc>
                <a:spcPct val="95000"/>
              </a:lnSpc>
              <a:defRPr/>
            </a:pPr>
            <a:endParaRPr lang="en-US" sz="5400" b="1" dirty="0">
              <a:latin typeface="+mn-lt"/>
              <a:cs typeface="Arial" panose="020B0604020202020204" pitchFamily="34" charset="0"/>
            </a:endParaRPr>
          </a:p>
          <a:p>
            <a:pPr algn="ctr" eaLnBrk="1" hangingPunct="1">
              <a:lnSpc>
                <a:spcPct val="95000"/>
              </a:lnSpc>
              <a:defRPr/>
            </a:pPr>
            <a:r>
              <a:rPr lang="en-US" sz="5400" b="1" dirty="0" smtClean="0">
                <a:latin typeface="+mn-lt"/>
                <a:cs typeface="Arial" panose="020B0604020202020204" pitchFamily="34" charset="0"/>
              </a:rPr>
              <a:t>Tax Benefits</a:t>
            </a:r>
            <a:r>
              <a:rPr lang="en-US" sz="2400" i="1" dirty="0" smtClean="0">
                <a:latin typeface="+mn-lt"/>
                <a:cs typeface="Arial" panose="020B0604020202020204" pitchFamily="34" charset="0"/>
              </a:rPr>
              <a:t>  </a:t>
            </a:r>
            <a:r>
              <a:rPr lang="en-US" sz="2400" dirty="0" smtClean="0">
                <a:latin typeface="+mn-lt"/>
                <a:cs typeface="Arial" panose="020B0604020202020204" pitchFamily="34" charset="0"/>
              </a:rPr>
              <a:t>  </a:t>
            </a:r>
            <a:endParaRPr lang="en-US" sz="2400" dirty="0">
              <a:latin typeface="+mn-lt"/>
              <a:cs typeface="Arial" panose="020B0604020202020204" pitchFamily="34" charset="0"/>
            </a:endParaRPr>
          </a:p>
        </p:txBody>
      </p:sp>
      <p:pic>
        <p:nvPicPr>
          <p:cNvPr id="2051" name="Picture 5"/>
          <p:cNvPicPr>
            <a:picLocks noChangeAspect="1" noChangeArrowheads="1"/>
          </p:cNvPicPr>
          <p:nvPr/>
        </p:nvPicPr>
        <p:blipFill>
          <a:blip r:embed="rId2" cstate="print"/>
          <a:srcRect/>
          <a:stretch>
            <a:fillRect/>
          </a:stretch>
        </p:blipFill>
        <p:spPr bwMode="auto">
          <a:xfrm>
            <a:off x="1143000" y="857253"/>
            <a:ext cx="6858000" cy="1388269"/>
          </a:xfrm>
          <a:prstGeom prst="rect">
            <a:avLst/>
          </a:prstGeom>
          <a:noFill/>
          <a:ln w="9525">
            <a:noFill/>
            <a:miter lim="800000"/>
            <a:headEnd/>
            <a:tailEnd/>
          </a:ln>
        </p:spPr>
      </p:pic>
    </p:spTree>
    <p:extLst>
      <p:ext uri="{BB962C8B-B14F-4D97-AF65-F5344CB8AC3E}">
        <p14:creationId xmlns:p14="http://schemas.microsoft.com/office/powerpoint/2010/main" val="3844012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xEl>
                                              <p:pRg st="2" end="2"/>
                                            </p:txEl>
                                          </p:spTgt>
                                        </p:tgtEl>
                                        <p:attrNameLst>
                                          <p:attrName>style.visibility</p:attrName>
                                        </p:attrNameLst>
                                      </p:cBhvr>
                                      <p:to>
                                        <p:strVal val="visible"/>
                                      </p:to>
                                    </p:set>
                                    <p:anim calcmode="lin" valueType="num">
                                      <p:cBhvr additive="base">
                                        <p:cTn id="7" dur="500" fill="hold"/>
                                        <p:tgtEl>
                                          <p:spTgt spid="20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371600" y="2895600"/>
            <a:ext cx="6086475" cy="28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marL="342900" indent="-342900" eaLnBrk="1" hangingPunct="1">
              <a:lnSpc>
                <a:spcPct val="95000"/>
              </a:lnSpc>
              <a:buFont typeface="Arial" panose="020B0604020202020204" pitchFamily="34" charset="0"/>
              <a:buChar char="•"/>
              <a:defRPr/>
            </a:pPr>
            <a:r>
              <a:rPr lang="en-US" sz="2800" dirty="0" smtClean="0">
                <a:latin typeface="+mn-lt"/>
                <a:cs typeface="Arial" panose="020B0604020202020204" pitchFamily="34" charset="0"/>
              </a:rPr>
              <a:t>Leverage</a:t>
            </a:r>
          </a:p>
          <a:p>
            <a:pPr marL="342900" indent="-342900" eaLnBrk="1" hangingPunct="1">
              <a:lnSpc>
                <a:spcPct val="95000"/>
              </a:lnSpc>
              <a:buFont typeface="Arial" panose="020B0604020202020204" pitchFamily="34" charset="0"/>
              <a:buChar char="•"/>
              <a:defRPr/>
            </a:pPr>
            <a:r>
              <a:rPr lang="en-US" sz="2800" dirty="0" smtClean="0">
                <a:latin typeface="+mn-lt"/>
                <a:cs typeface="Arial" panose="020B0604020202020204" pitchFamily="34" charset="0"/>
              </a:rPr>
              <a:t>Depreciation</a:t>
            </a:r>
          </a:p>
          <a:p>
            <a:pPr marL="342900" indent="-342900" eaLnBrk="1" hangingPunct="1">
              <a:lnSpc>
                <a:spcPct val="95000"/>
              </a:lnSpc>
              <a:buFont typeface="Arial" panose="020B0604020202020204" pitchFamily="34" charset="0"/>
              <a:buChar char="•"/>
              <a:defRPr/>
            </a:pPr>
            <a:r>
              <a:rPr lang="en-US" sz="2800" dirty="0" smtClean="0">
                <a:latin typeface="+mn-lt"/>
                <a:cs typeface="Arial" panose="020B0604020202020204" pitchFamily="34" charset="0"/>
              </a:rPr>
              <a:t>Accelerated Depreciation</a:t>
            </a:r>
          </a:p>
          <a:p>
            <a:pPr marL="342900" indent="-342900" eaLnBrk="1" hangingPunct="1">
              <a:lnSpc>
                <a:spcPct val="95000"/>
              </a:lnSpc>
              <a:buFont typeface="Arial" panose="020B0604020202020204" pitchFamily="34" charset="0"/>
              <a:buChar char="•"/>
              <a:defRPr/>
            </a:pPr>
            <a:r>
              <a:rPr lang="en-US" sz="2800" dirty="0" smtClean="0">
                <a:latin typeface="+mn-lt"/>
                <a:cs typeface="Arial" panose="020B0604020202020204" pitchFamily="34" charset="0"/>
              </a:rPr>
              <a:t>Cost Segregation</a:t>
            </a:r>
          </a:p>
          <a:p>
            <a:pPr marL="342900" indent="-342900" eaLnBrk="1" hangingPunct="1">
              <a:lnSpc>
                <a:spcPct val="95000"/>
              </a:lnSpc>
              <a:buFont typeface="Arial" panose="020B0604020202020204" pitchFamily="34" charset="0"/>
              <a:buChar char="•"/>
              <a:defRPr/>
            </a:pPr>
            <a:r>
              <a:rPr lang="en-US" sz="2800" dirty="0" smtClean="0">
                <a:latin typeface="+mn-lt"/>
                <a:cs typeface="Arial" panose="020B0604020202020204" pitchFamily="34" charset="0"/>
              </a:rPr>
              <a:t>Seller Financing – Acquisition - going in</a:t>
            </a:r>
          </a:p>
          <a:p>
            <a:pPr marL="342900" indent="-342900" eaLnBrk="1" hangingPunct="1">
              <a:lnSpc>
                <a:spcPct val="95000"/>
              </a:lnSpc>
              <a:buFont typeface="Arial" panose="020B0604020202020204" pitchFamily="34" charset="0"/>
              <a:buChar char="•"/>
              <a:defRPr/>
            </a:pPr>
            <a:r>
              <a:rPr lang="en-US" sz="2800" dirty="0">
                <a:latin typeface="+mn-lt"/>
                <a:cs typeface="Arial" panose="020B0604020202020204" pitchFamily="34" charset="0"/>
              </a:rPr>
              <a:t>Seller Financing </a:t>
            </a:r>
            <a:r>
              <a:rPr lang="en-US" sz="2800" dirty="0" smtClean="0">
                <a:latin typeface="+mn-lt"/>
                <a:cs typeface="Arial" panose="020B0604020202020204" pitchFamily="34" charset="0"/>
              </a:rPr>
              <a:t>– Ender – going out</a:t>
            </a:r>
            <a:endParaRPr lang="en-US" sz="2800" dirty="0">
              <a:latin typeface="+mn-lt"/>
              <a:cs typeface="Arial" panose="020B0604020202020204" pitchFamily="34" charset="0"/>
            </a:endParaRPr>
          </a:p>
          <a:p>
            <a:pPr marL="342900" indent="-342900" eaLnBrk="1" hangingPunct="1">
              <a:lnSpc>
                <a:spcPct val="95000"/>
              </a:lnSpc>
              <a:buFont typeface="Arial" panose="020B0604020202020204" pitchFamily="34" charset="0"/>
              <a:buChar char="•"/>
              <a:defRPr/>
            </a:pPr>
            <a:endParaRPr lang="en-US" sz="2800" dirty="0">
              <a:latin typeface="+mn-lt"/>
              <a:cs typeface="Arial" panose="020B0604020202020204" pitchFamily="34" charset="0"/>
            </a:endParaRPr>
          </a:p>
        </p:txBody>
      </p:sp>
      <p:pic>
        <p:nvPicPr>
          <p:cNvPr id="2051" name="Picture 5"/>
          <p:cNvPicPr>
            <a:picLocks noChangeAspect="1" noChangeArrowheads="1"/>
          </p:cNvPicPr>
          <p:nvPr/>
        </p:nvPicPr>
        <p:blipFill>
          <a:blip r:embed="rId2" cstate="print"/>
          <a:srcRect/>
          <a:stretch>
            <a:fillRect/>
          </a:stretch>
        </p:blipFill>
        <p:spPr bwMode="auto">
          <a:xfrm>
            <a:off x="1143000" y="857253"/>
            <a:ext cx="6858000" cy="1388269"/>
          </a:xfrm>
          <a:prstGeom prst="rect">
            <a:avLst/>
          </a:prstGeom>
          <a:noFill/>
          <a:ln w="9525">
            <a:noFill/>
            <a:miter lim="800000"/>
            <a:headEnd/>
            <a:tailEnd/>
          </a:ln>
        </p:spPr>
      </p:pic>
    </p:spTree>
    <p:extLst>
      <p:ext uri="{BB962C8B-B14F-4D97-AF65-F5344CB8AC3E}">
        <p14:creationId xmlns:p14="http://schemas.microsoft.com/office/powerpoint/2010/main" val="676302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500" fill="hold"/>
                                        <p:tgtEl>
                                          <p:spTgt spid="20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xEl>
                                              <p:pRg st="1" end="1"/>
                                            </p:txEl>
                                          </p:spTgt>
                                        </p:tgtEl>
                                        <p:attrNameLst>
                                          <p:attrName>style.visibility</p:attrName>
                                        </p:attrNameLst>
                                      </p:cBhvr>
                                      <p:to>
                                        <p:strVal val="visible"/>
                                      </p:to>
                                    </p:set>
                                    <p:anim calcmode="lin" valueType="num">
                                      <p:cBhvr additive="base">
                                        <p:cTn id="13" dur="500" fill="hold"/>
                                        <p:tgtEl>
                                          <p:spTgt spid="20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xEl>
                                              <p:pRg st="2" end="2"/>
                                            </p:txEl>
                                          </p:spTgt>
                                        </p:tgtEl>
                                        <p:attrNameLst>
                                          <p:attrName>style.visibility</p:attrName>
                                        </p:attrNameLst>
                                      </p:cBhvr>
                                      <p:to>
                                        <p:strVal val="visible"/>
                                      </p:to>
                                    </p:set>
                                    <p:anim calcmode="lin" valueType="num">
                                      <p:cBhvr additive="base">
                                        <p:cTn id="19" dur="500" fill="hold"/>
                                        <p:tgtEl>
                                          <p:spTgt spid="20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xEl>
                                              <p:pRg st="3" end="3"/>
                                            </p:txEl>
                                          </p:spTgt>
                                        </p:tgtEl>
                                        <p:attrNameLst>
                                          <p:attrName>style.visibility</p:attrName>
                                        </p:attrNameLst>
                                      </p:cBhvr>
                                      <p:to>
                                        <p:strVal val="visible"/>
                                      </p:to>
                                    </p:set>
                                    <p:anim calcmode="lin" valueType="num">
                                      <p:cBhvr additive="base">
                                        <p:cTn id="25" dur="500" fill="hold"/>
                                        <p:tgtEl>
                                          <p:spTgt spid="20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xEl>
                                              <p:pRg st="4" end="4"/>
                                            </p:txEl>
                                          </p:spTgt>
                                        </p:tgtEl>
                                        <p:attrNameLst>
                                          <p:attrName>style.visibility</p:attrName>
                                        </p:attrNameLst>
                                      </p:cBhvr>
                                      <p:to>
                                        <p:strVal val="visible"/>
                                      </p:to>
                                    </p:set>
                                    <p:anim calcmode="lin" valueType="num">
                                      <p:cBhvr additive="base">
                                        <p:cTn id="31" dur="500" fill="hold"/>
                                        <p:tgtEl>
                                          <p:spTgt spid="20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xEl>
                                              <p:pRg st="5" end="5"/>
                                            </p:txEl>
                                          </p:spTgt>
                                        </p:tgtEl>
                                        <p:attrNameLst>
                                          <p:attrName>style.visibility</p:attrName>
                                        </p:attrNameLst>
                                      </p:cBhvr>
                                      <p:to>
                                        <p:strVal val="visible"/>
                                      </p:to>
                                    </p:set>
                                    <p:anim calcmode="lin" valueType="num">
                                      <p:cBhvr additive="base">
                                        <p:cTn id="37" dur="500" fill="hold"/>
                                        <p:tgtEl>
                                          <p:spTgt spid="20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1200150"/>
            <a:ext cx="6172200" cy="742950"/>
          </a:xfrm>
        </p:spPr>
        <p:txBody>
          <a:bodyPr>
            <a:normAutofit fontScale="90000"/>
          </a:bodyPr>
          <a:lstStyle/>
          <a:p>
            <a:pPr eaLnBrk="1" hangingPunct="1">
              <a:defRPr/>
            </a:pPr>
            <a:r>
              <a:rPr lang="en-US" dirty="0" smtClean="0">
                <a:solidFill>
                  <a:schemeClr val="tx1"/>
                </a:solidFill>
                <a:latin typeface="+mn-lt"/>
                <a:ea typeface="Tahoma" pitchFamily="34" charset="0"/>
                <a:cs typeface="Times New Roman" pitchFamily="18" charset="0"/>
              </a:rPr>
              <a:t>(There are) No Stupid Questions</a:t>
            </a:r>
            <a:br>
              <a:rPr lang="en-US" dirty="0" smtClean="0">
                <a:solidFill>
                  <a:schemeClr val="tx1"/>
                </a:solidFill>
                <a:latin typeface="+mn-lt"/>
                <a:ea typeface="Tahoma" pitchFamily="34" charset="0"/>
                <a:cs typeface="Times New Roman" pitchFamily="18" charset="0"/>
              </a:rPr>
            </a:br>
            <a:endParaRPr lang="en-US" dirty="0" smtClean="0">
              <a:solidFill>
                <a:schemeClr val="tx1"/>
              </a:solidFill>
              <a:latin typeface="+mn-lt"/>
              <a:ea typeface="Tahoma" pitchFamily="34" charset="0"/>
              <a:cs typeface="Times New Roman" pitchFamily="18" charset="0"/>
            </a:endParaRPr>
          </a:p>
        </p:txBody>
      </p:sp>
      <p:sp>
        <p:nvSpPr>
          <p:cNvPr id="15363" name="Rectangle 3"/>
          <p:cNvSpPr>
            <a:spLocks noGrp="1" noChangeArrowheads="1"/>
          </p:cNvSpPr>
          <p:nvPr>
            <p:ph idx="1"/>
          </p:nvPr>
        </p:nvSpPr>
        <p:spPr>
          <a:xfrm>
            <a:off x="1600200" y="2228850"/>
            <a:ext cx="6172200" cy="3371850"/>
          </a:xfrm>
        </p:spPr>
        <p:txBody>
          <a:bodyPr/>
          <a:lstStyle/>
          <a:p>
            <a:pPr algn="ctr" eaLnBrk="1" hangingPunct="1">
              <a:lnSpc>
                <a:spcPct val="85000"/>
              </a:lnSpc>
              <a:spcBef>
                <a:spcPct val="15000"/>
              </a:spcBef>
              <a:buFontTx/>
              <a:buNone/>
            </a:pPr>
            <a:endParaRPr lang="en-US" altLang="en-US" sz="1350" dirty="0">
              <a:ea typeface="Tahoma" panose="020B0604030504040204" pitchFamily="34" charset="0"/>
              <a:cs typeface="Times New Roman" panose="02020603050405020304" pitchFamily="18" charset="0"/>
            </a:endParaRPr>
          </a:p>
          <a:p>
            <a:pPr lvl="2">
              <a:buFont typeface="Wingdings" panose="05000000000000000000" pitchFamily="2" charset="2"/>
              <a:buChar char="§"/>
            </a:pPr>
            <a:r>
              <a:rPr lang="en-US" altLang="en-US" sz="2400" dirty="0">
                <a:ea typeface="Tahoma" panose="020B0604030504040204" pitchFamily="34" charset="0"/>
                <a:cs typeface="Times New Roman" panose="02020603050405020304" pitchFamily="18" charset="0"/>
              </a:rPr>
              <a:t>I’ve asked or wanted to ask every dumb question (including “what's ARV?”). </a:t>
            </a:r>
          </a:p>
          <a:p>
            <a:pPr lvl="2">
              <a:buFont typeface="Wingdings" panose="05000000000000000000" pitchFamily="2" charset="2"/>
              <a:buChar char="§"/>
            </a:pPr>
            <a:endParaRPr lang="en-US" altLang="en-US" sz="2400" dirty="0">
              <a:ea typeface="Tahoma" panose="020B0604030504040204" pitchFamily="34" charset="0"/>
              <a:cs typeface="Times New Roman" panose="02020603050405020304" pitchFamily="18" charset="0"/>
            </a:endParaRPr>
          </a:p>
          <a:p>
            <a:pPr lvl="2">
              <a:buFont typeface="Wingdings" panose="05000000000000000000" pitchFamily="2" charset="2"/>
              <a:buChar char="§"/>
            </a:pPr>
            <a:r>
              <a:rPr lang="en-US" altLang="en-US" sz="2400" dirty="0" smtClean="0">
                <a:ea typeface="Tahoma" panose="020B0604030504040204" pitchFamily="34" charset="0"/>
                <a:cs typeface="Times New Roman" panose="02020603050405020304" pitchFamily="18" charset="0"/>
              </a:rPr>
              <a:t>To this day there is always so </a:t>
            </a:r>
            <a:r>
              <a:rPr lang="en-US" altLang="en-US" sz="2400" dirty="0">
                <a:ea typeface="Tahoma" panose="020B0604030504040204" pitchFamily="34" charset="0"/>
                <a:cs typeface="Times New Roman" panose="02020603050405020304" pitchFamily="18" charset="0"/>
              </a:rPr>
              <a:t>much to learn </a:t>
            </a:r>
            <a:r>
              <a:rPr lang="en-US" altLang="en-US" sz="2400" dirty="0" smtClean="0">
                <a:ea typeface="Tahoma" panose="020B0604030504040204" pitchFamily="34" charset="0"/>
                <a:cs typeface="Times New Roman" panose="02020603050405020304" pitchFamily="18" charset="0"/>
              </a:rPr>
              <a:t>…</a:t>
            </a:r>
          </a:p>
          <a:p>
            <a:pPr lvl="2">
              <a:buFont typeface="Wingdings" panose="05000000000000000000" pitchFamily="2" charset="2"/>
              <a:buChar char="§"/>
            </a:pPr>
            <a:endParaRPr lang="en-US" altLang="en-US" sz="2400" dirty="0" smtClean="0">
              <a:ea typeface="Tahoma" panose="020B0604030504040204" pitchFamily="34" charset="0"/>
              <a:cs typeface="Times New Roman" panose="02020603050405020304" pitchFamily="18" charset="0"/>
            </a:endParaRPr>
          </a:p>
          <a:p>
            <a:pPr lvl="2">
              <a:buFont typeface="Wingdings" panose="05000000000000000000" pitchFamily="2" charset="2"/>
              <a:buChar char="§"/>
            </a:pPr>
            <a:r>
              <a:rPr lang="en-US" altLang="en-US" sz="2400" dirty="0" smtClean="0">
                <a:ea typeface="Tahoma" panose="020B0604030504040204" pitchFamily="34" charset="0"/>
                <a:cs typeface="Times New Roman" panose="02020603050405020304" pitchFamily="18" charset="0"/>
              </a:rPr>
              <a:t>Please, save your questions to the end as they may be answered.</a:t>
            </a:r>
            <a:endParaRPr lang="en-US" altLang="en-US" sz="2400" dirty="0">
              <a:ea typeface="Tahoma" panose="020B0604030504040204" pitchFamily="34" charset="0"/>
              <a:cs typeface="Times New Roman" panose="02020603050405020304" pitchFamily="18" charset="0"/>
            </a:endParaRPr>
          </a:p>
          <a:p>
            <a:pPr eaLnBrk="1" hangingPunct="1">
              <a:buFontTx/>
              <a:buNone/>
            </a:pPr>
            <a:endParaRPr lang="en-US" altLang="en-US" sz="2400" dirty="0" smtClean="0">
              <a:solidFill>
                <a:srgbClr val="0000FF"/>
              </a:solidFill>
              <a:ea typeface="Tahoma" panose="020B0604030504040204" pitchFamily="34" charset="0"/>
              <a:cs typeface="Times New Roman" panose="02020603050405020304" pitchFamily="18" charset="0"/>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
        <p:nvSpPr>
          <p:cNvPr id="5" name="Slide Number Placeholder 4"/>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842918D1-011C-425E-BFB9-F9F54AE55600}" type="slidenum">
              <a:rPr lang="en-US" altLang="en-US" sz="1200">
                <a:solidFill>
                  <a:srgbClr val="88A44D"/>
                </a:solidFill>
              </a:rPr>
              <a:pPr eaLnBrk="1" hangingPunct="1"/>
              <a:t>25</a:t>
            </a:fld>
            <a:endParaRPr lang="en-US" altLang="en-US" sz="1200">
              <a:solidFill>
                <a:srgbClr val="88A44D"/>
              </a:solidFill>
            </a:endParaRPr>
          </a:p>
        </p:txBody>
      </p:sp>
    </p:spTree>
    <p:extLst>
      <p:ext uri="{BB962C8B-B14F-4D97-AF65-F5344CB8AC3E}">
        <p14:creationId xmlns:p14="http://schemas.microsoft.com/office/powerpoint/2010/main" val="2123836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7250"/>
            <a:ext cx="9144000" cy="5143500"/>
          </a:xfrm>
          <a:prstGeom prst="rect">
            <a:avLst/>
          </a:prstGeom>
          <a:solidFill>
            <a:srgbClr val="2E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121729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Placeholder 6" descr="A screenshot of a cell phone&#10;&#10;Description automatically generated">
            <a:extLst>
              <a:ext uri="{FF2B5EF4-FFF2-40B4-BE49-F238E27FC236}">
                <a16:creationId xmlns="" xmlns:a16="http://schemas.microsoft.com/office/drawing/2014/main" id="{CA666D70-165C-453E-B383-120EA0A5CE8D}"/>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66" b="1066"/>
          <a:stretch>
            <a:fillRect/>
          </a:stretch>
        </p:blipFill>
        <p:spPr>
          <a:xfrm>
            <a:off x="1928459" y="1339850"/>
            <a:ext cx="5287082" cy="4178300"/>
          </a:xfrm>
          <a:prstGeom prst="rect">
            <a:avLst/>
          </a:prstGeom>
        </p:spPr>
      </p:pic>
    </p:spTree>
    <p:extLst>
      <p:ext uri="{BB962C8B-B14F-4D97-AF65-F5344CB8AC3E}">
        <p14:creationId xmlns:p14="http://schemas.microsoft.com/office/powerpoint/2010/main" val="2044754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 dont car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7056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72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r>
              <a:rPr lang="en-US" sz="4400" b="1" dirty="0" smtClean="0"/>
              <a:t>I </a:t>
            </a:r>
            <a:r>
              <a:rPr lang="en-US" sz="4400" b="1" dirty="0"/>
              <a:t>am buying, holding &amp; renting</a:t>
            </a:r>
          </a:p>
        </p:txBody>
      </p:sp>
    </p:spTree>
    <p:extLst>
      <p:ext uri="{BB962C8B-B14F-4D97-AF65-F5344CB8AC3E}">
        <p14:creationId xmlns:p14="http://schemas.microsoft.com/office/powerpoint/2010/main" val="2583921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1485900" y="1143000"/>
            <a:ext cx="6172200" cy="4286250"/>
          </a:xfrm>
        </p:spPr>
        <p:txBody>
          <a:bodyPr>
            <a:normAutofit fontScale="85000" lnSpcReduction="20000"/>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Successful Adventures in Multi-Family </a:t>
            </a:r>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Multi-family Investing </a:t>
            </a:r>
          </a:p>
          <a:p>
            <a:pPr eaLnBrk="1" hangingPunct="1">
              <a:buFont typeface="Wingdings" panose="05000000000000000000" pitchFamily="2" charset="2"/>
              <a:buNone/>
            </a:pPr>
            <a:r>
              <a:rPr lang="en-US" altLang="en-US" b="1" dirty="0" smtClean="0"/>
              <a:t>		</a:t>
            </a:r>
          </a:p>
          <a:p>
            <a:r>
              <a:rPr lang="en-US" altLang="en-US" b="1" dirty="0" smtClean="0"/>
              <a:t>            Find your niche (5-16 units)</a:t>
            </a:r>
          </a:p>
          <a:p>
            <a:r>
              <a:rPr lang="en-US" altLang="en-US" b="1" dirty="0" smtClean="0"/>
              <a:t>            Create &amp; own your farm area</a:t>
            </a:r>
          </a:p>
          <a:p>
            <a:r>
              <a:rPr lang="en-US" altLang="en-US" b="1" dirty="0" smtClean="0"/>
              <a:t>             Learn how create deals… (rarely found)</a:t>
            </a:r>
          </a:p>
          <a:p>
            <a:r>
              <a:rPr lang="en-US" altLang="en-US" b="1" dirty="0" smtClean="0"/>
              <a:t>            Know how to buy them… </a:t>
            </a:r>
          </a:p>
          <a:p>
            <a:r>
              <a:rPr lang="en-US" altLang="en-US" b="1" dirty="0" smtClean="0"/>
              <a:t>		Creating forced equity …</a:t>
            </a:r>
          </a:p>
          <a:p>
            <a:r>
              <a:rPr lang="en-US" altLang="en-US" b="1" dirty="0" smtClean="0"/>
              <a:t>             Learn how to run it as a business</a:t>
            </a:r>
          </a:p>
          <a:p>
            <a:r>
              <a:rPr lang="en-US" altLang="en-US" b="1" dirty="0" smtClean="0"/>
              <a:t>		Create homes for good tenants…</a:t>
            </a:r>
          </a:p>
          <a:p>
            <a:r>
              <a:rPr lang="en-US" altLang="en-US" b="1" dirty="0" smtClean="0"/>
              <a:t>            Create an ATM machine at the end of your driveway  </a:t>
            </a:r>
            <a:endParaRPr lang="en-US" altLang="en-US" dirty="0" smtClean="0"/>
          </a:p>
          <a:p>
            <a:pPr eaLnBrk="1" hangingPunct="1">
              <a:buFont typeface="Wingdings" panose="05000000000000000000" pitchFamily="2" charset="2"/>
              <a:buNone/>
            </a:pPr>
            <a:endParaRPr lang="en-US" altLang="en-US" dirty="0" smtClean="0"/>
          </a:p>
        </p:txBody>
      </p:sp>
      <p:sp>
        <p:nvSpPr>
          <p:cNvPr id="3" name="Slide Number Placeholder 2"/>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F58919C5-B601-4E98-AC0F-133D73BBF5EC}" type="slidenum">
              <a:rPr lang="en-US" altLang="en-US" sz="1200">
                <a:solidFill>
                  <a:srgbClr val="88A44D"/>
                </a:solidFill>
              </a:rPr>
              <a:pPr eaLnBrk="1" hangingPunct="1"/>
              <a:t>29</a:t>
            </a:fld>
            <a:endParaRPr lang="en-US" altLang="en-US" sz="1200">
              <a:solidFill>
                <a:srgbClr val="88A44D"/>
              </a:solidFill>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225801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228600" y="1828800"/>
            <a:ext cx="8763000" cy="5486400"/>
          </a:xfrm>
        </p:spPr>
        <p:txBody>
          <a:bodyPr/>
          <a:lstStyle/>
          <a:p>
            <a:pPr eaLnBrk="1" hangingPunct="1">
              <a:defRPr/>
            </a:pPr>
            <a:endParaRPr lang="en-US" sz="3600" b="1" dirty="0" smtClean="0">
              <a:solidFill>
                <a:srgbClr val="FF0000"/>
              </a:solidFill>
              <a:latin typeface="+mj-lt"/>
            </a:endParaRPr>
          </a:p>
          <a:p>
            <a:pPr eaLnBrk="1" hangingPunct="1">
              <a:defRPr/>
            </a:pPr>
            <a:r>
              <a:rPr lang="en-US" sz="3600" b="1" dirty="0" smtClean="0">
                <a:solidFill>
                  <a:srgbClr val="FF0000"/>
                </a:solidFill>
                <a:latin typeface="Arial" panose="020B0604020202020204" pitchFamily="34" charset="0"/>
                <a:cs typeface="Arial" panose="020B0604020202020204" pitchFamily="34" charset="0"/>
              </a:rPr>
              <a:t>Disclaimer:</a:t>
            </a:r>
          </a:p>
          <a:p>
            <a:pPr eaLnBrk="1" hangingPunct="1">
              <a:defRPr/>
            </a:pPr>
            <a:r>
              <a:rPr lang="en-US" sz="2400" dirty="0" smtClean="0">
                <a:solidFill>
                  <a:schemeClr val="tx1"/>
                </a:solidFill>
                <a:latin typeface="Arial" panose="020B0604020202020204" pitchFamily="34" charset="0"/>
                <a:cs typeface="Arial" panose="020B0604020202020204" pitchFamily="34" charset="0"/>
              </a:rPr>
              <a:t>This </a:t>
            </a:r>
            <a:r>
              <a:rPr lang="en-US" sz="2400" dirty="0">
                <a:solidFill>
                  <a:schemeClr val="tx1"/>
                </a:solidFill>
                <a:latin typeface="Arial" panose="020B0604020202020204" pitchFamily="34" charset="0"/>
                <a:cs typeface="Arial" panose="020B0604020202020204" pitchFamily="34" charset="0"/>
              </a:rPr>
              <a:t>information is designed to provide accurate and authoritative information in regard to the subject matter covered. </a:t>
            </a:r>
            <a:r>
              <a:rPr lang="en-US" sz="2400" dirty="0" smtClean="0">
                <a:solidFill>
                  <a:schemeClr val="tx1"/>
                </a:solidFill>
                <a:latin typeface="Arial" panose="020B0604020202020204" pitchFamily="34" charset="0"/>
                <a:cs typeface="Arial" panose="020B0604020202020204" pitchFamily="34" charset="0"/>
              </a:rPr>
              <a:t>This presentation is for education and </a:t>
            </a:r>
            <a:r>
              <a:rPr lang="en-US" sz="2400" dirty="0">
                <a:solidFill>
                  <a:schemeClr val="tx1"/>
                </a:solidFill>
                <a:latin typeface="Arial" panose="020B0604020202020204" pitchFamily="34" charset="0"/>
                <a:cs typeface="Arial" panose="020B0604020202020204" pitchFamily="34" charset="0"/>
              </a:rPr>
              <a:t>is offered with the understanding that the presenters are not engaged in rendering legal, accounting, or other professional services. If legal or other expert advice is required, </a:t>
            </a:r>
            <a:r>
              <a:rPr lang="en-US" sz="2400" dirty="0" smtClean="0">
                <a:solidFill>
                  <a:schemeClr val="tx1"/>
                </a:solidFill>
                <a:latin typeface="Arial" panose="020B0604020202020204" pitchFamily="34" charset="0"/>
                <a:cs typeface="Arial" panose="020B0604020202020204" pitchFamily="34" charset="0"/>
              </a:rPr>
              <a:t>services </a:t>
            </a:r>
            <a:r>
              <a:rPr lang="en-US" sz="2400" dirty="0">
                <a:solidFill>
                  <a:schemeClr val="tx1"/>
                </a:solidFill>
                <a:latin typeface="Arial" panose="020B0604020202020204" pitchFamily="34" charset="0"/>
                <a:cs typeface="Arial" panose="020B0604020202020204" pitchFamily="34" charset="0"/>
              </a:rPr>
              <a:t>of a competent professional should be </a:t>
            </a:r>
            <a:r>
              <a:rPr lang="en-US" sz="2400" dirty="0" smtClean="0">
                <a:solidFill>
                  <a:schemeClr val="tx1"/>
                </a:solidFill>
                <a:latin typeface="Arial" panose="020B0604020202020204" pitchFamily="34" charset="0"/>
                <a:cs typeface="Arial" panose="020B0604020202020204" pitchFamily="34" charset="0"/>
              </a:rPr>
              <a:t>sought.</a:t>
            </a:r>
            <a:endParaRPr lang="en-US" sz="2400" dirty="0">
              <a:solidFill>
                <a:schemeClr val="tx1"/>
              </a:solidFill>
              <a:latin typeface="Arial" panose="020B0604020202020204" pitchFamily="34" charset="0"/>
              <a:cs typeface="Arial" panose="020B0604020202020204" pitchFamily="34" charset="0"/>
            </a:endParaRPr>
          </a:p>
          <a:p>
            <a:pPr eaLnBrk="1" hangingPunct="1">
              <a:defRPr/>
            </a:pPr>
            <a:r>
              <a:rPr lang="en-US" dirty="0" smtClean="0">
                <a:solidFill>
                  <a:srgbClr val="0070C0"/>
                </a:solidFill>
                <a:latin typeface="Rockwell Condensed" pitchFamily="18" charset="0"/>
              </a:rPr>
              <a:t> </a:t>
            </a:r>
            <a:endParaRPr lang="en-US" b="1" dirty="0" smtClean="0"/>
          </a:p>
        </p:txBody>
      </p:sp>
      <p:pic>
        <p:nvPicPr>
          <p:cNvPr id="5123" name="Picture 5"/>
          <p:cNvPicPr>
            <a:picLocks noChangeAspect="1" noChangeArrowheads="1"/>
          </p:cNvPicPr>
          <p:nvPr/>
        </p:nvPicPr>
        <p:blipFill>
          <a:blip r:embed="rId2" cstate="print"/>
          <a:srcRect/>
          <a:stretch>
            <a:fillRect/>
          </a:stretch>
        </p:blipFill>
        <p:spPr bwMode="auto">
          <a:xfrm>
            <a:off x="0" y="2"/>
            <a:ext cx="9144000" cy="1851025"/>
          </a:xfrm>
          <a:prstGeom prst="rect">
            <a:avLst/>
          </a:prstGeom>
          <a:noFill/>
          <a:ln w="9525">
            <a:noFill/>
            <a:miter lim="800000"/>
            <a:headEnd/>
            <a:tailEnd/>
          </a:ln>
        </p:spPr>
      </p:pic>
    </p:spTree>
    <p:extLst>
      <p:ext uri="{BB962C8B-B14F-4D97-AF65-F5344CB8AC3E}">
        <p14:creationId xmlns:p14="http://schemas.microsoft.com/office/powerpoint/2010/main" val="607263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1485900" y="1143000"/>
            <a:ext cx="6172200" cy="4286250"/>
          </a:xfrm>
        </p:spPr>
        <p:txBody>
          <a:bodyPr>
            <a:normAutofit/>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Successful Adventures in Multi-Family </a:t>
            </a:r>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Multi-family Investing </a:t>
            </a:r>
          </a:p>
          <a:p>
            <a:pPr eaLnBrk="1" hangingPunct="1">
              <a:buFont typeface="Wingdings" panose="05000000000000000000" pitchFamily="2" charset="2"/>
              <a:buNone/>
            </a:pPr>
            <a:r>
              <a:rPr lang="en-US" altLang="en-US" b="1" dirty="0" smtClean="0"/>
              <a:t>		</a:t>
            </a:r>
          </a:p>
          <a:p>
            <a:pPr eaLnBrk="1" hangingPunct="1">
              <a:buFont typeface="Wingdings" panose="05000000000000000000" pitchFamily="2" charset="2"/>
              <a:buNone/>
            </a:pPr>
            <a:r>
              <a:rPr lang="en-US" altLang="en-US" b="1" dirty="0" smtClean="0"/>
              <a:t>            Find your niche (5-16 units)</a:t>
            </a:r>
          </a:p>
          <a:p>
            <a:pPr eaLnBrk="1" hangingPunct="1">
              <a:buFont typeface="Wingdings" panose="05000000000000000000" pitchFamily="2" charset="2"/>
              <a:buNone/>
            </a:pPr>
            <a:r>
              <a:rPr lang="en-US" altLang="en-US" b="1" dirty="0" smtClean="0"/>
              <a:t>            </a:t>
            </a:r>
            <a:endParaRPr lang="en-US" altLang="en-US" dirty="0" smtClean="0"/>
          </a:p>
        </p:txBody>
      </p:sp>
      <p:sp>
        <p:nvSpPr>
          <p:cNvPr id="3" name="Slide Number Placeholder 2"/>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F58919C5-B601-4E98-AC0F-133D73BBF5EC}" type="slidenum">
              <a:rPr lang="en-US" altLang="en-US" sz="1200">
                <a:solidFill>
                  <a:srgbClr val="88A44D"/>
                </a:solidFill>
              </a:rPr>
              <a:pPr eaLnBrk="1" hangingPunct="1"/>
              <a:t>30</a:t>
            </a:fld>
            <a:endParaRPr lang="en-US" altLang="en-US" sz="1200">
              <a:solidFill>
                <a:srgbClr val="88A44D"/>
              </a:solidFill>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1735279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1485900" y="1143000"/>
            <a:ext cx="6172200" cy="4286250"/>
          </a:xfrm>
        </p:spPr>
        <p:txBody>
          <a:bodyPr>
            <a:normAutofit/>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Successful Adventures in Multi-Family </a:t>
            </a:r>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Multi-family Investing </a:t>
            </a:r>
          </a:p>
          <a:p>
            <a:pPr eaLnBrk="1" hangingPunct="1">
              <a:buFont typeface="Wingdings" panose="05000000000000000000" pitchFamily="2" charset="2"/>
              <a:buNone/>
            </a:pPr>
            <a:r>
              <a:rPr lang="en-US" altLang="en-US" b="1" dirty="0" smtClean="0"/>
              <a:t>		</a:t>
            </a:r>
          </a:p>
          <a:p>
            <a:pPr eaLnBrk="1" hangingPunct="1">
              <a:buFont typeface="Wingdings" panose="05000000000000000000" pitchFamily="2" charset="2"/>
              <a:buNone/>
            </a:pPr>
            <a:r>
              <a:rPr lang="en-US" altLang="en-US" b="1" dirty="0" smtClean="0"/>
              <a:t>Create &amp; own your farm area </a:t>
            </a:r>
          </a:p>
          <a:p>
            <a:pPr eaLnBrk="1" hangingPunct="1">
              <a:buFont typeface="Wingdings" panose="05000000000000000000" pitchFamily="2" charset="2"/>
              <a:buNone/>
            </a:pPr>
            <a:r>
              <a:rPr lang="en-US" altLang="en-US" b="1" dirty="0" smtClean="0"/>
              <a:t>  </a:t>
            </a:r>
            <a:endParaRPr lang="en-US" altLang="en-US" dirty="0" smtClean="0"/>
          </a:p>
          <a:p>
            <a:pPr eaLnBrk="1" hangingPunct="1">
              <a:buFont typeface="Wingdings" panose="05000000000000000000" pitchFamily="2" charset="2"/>
              <a:buNone/>
            </a:pPr>
            <a:endParaRPr lang="en-US" altLang="en-US" dirty="0" smtClean="0"/>
          </a:p>
        </p:txBody>
      </p:sp>
      <p:sp>
        <p:nvSpPr>
          <p:cNvPr id="3" name="Slide Number Placeholder 2"/>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F58919C5-B601-4E98-AC0F-133D73BBF5EC}" type="slidenum">
              <a:rPr lang="en-US" altLang="en-US" sz="1200">
                <a:solidFill>
                  <a:srgbClr val="88A44D"/>
                </a:solidFill>
              </a:rPr>
              <a:pPr eaLnBrk="1" hangingPunct="1"/>
              <a:t>31</a:t>
            </a:fld>
            <a:endParaRPr lang="en-US" altLang="en-US" sz="1200">
              <a:solidFill>
                <a:srgbClr val="88A44D"/>
              </a:solidFill>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1417955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762000"/>
            <a:ext cx="8949268" cy="5033963"/>
          </a:xfrm>
        </p:spPr>
      </p:pic>
    </p:spTree>
    <p:extLst>
      <p:ext uri="{BB962C8B-B14F-4D97-AF65-F5344CB8AC3E}">
        <p14:creationId xmlns:p14="http://schemas.microsoft.com/office/powerpoint/2010/main" val="3695908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ProprtyRadar</a:t>
            </a:r>
            <a:endParaRPr lang="en-US" b="1" dirty="0"/>
          </a:p>
        </p:txBody>
      </p:sp>
      <p:sp>
        <p:nvSpPr>
          <p:cNvPr id="3" name="Content Placeholder 2"/>
          <p:cNvSpPr>
            <a:spLocks noGrp="1"/>
          </p:cNvSpPr>
          <p:nvPr>
            <p:ph idx="1"/>
          </p:nvPr>
        </p:nvSpPr>
        <p:spPr>
          <a:xfrm>
            <a:off x="1905000" y="2362200"/>
            <a:ext cx="5772150" cy="4351338"/>
          </a:xfrm>
        </p:spPr>
        <p:txBody>
          <a:bodyPr>
            <a:normAutofit/>
          </a:bodyPr>
          <a:lstStyle/>
          <a:p>
            <a:pPr marL="0" indent="0">
              <a:buNone/>
            </a:pPr>
            <a:r>
              <a:rPr lang="en-US" sz="2800" b="1" dirty="0" smtClean="0"/>
              <a:t>“Keep your eyes wide open in 2019 with PropertyRadar as they aim </a:t>
            </a:r>
            <a:r>
              <a:rPr lang="en-US" sz="2800" b="1" dirty="0"/>
              <a:t>to launch </a:t>
            </a:r>
            <a:r>
              <a:rPr lang="en-US" sz="2800" b="1" dirty="0" smtClean="0"/>
              <a:t>Nationally in </a:t>
            </a:r>
            <a:r>
              <a:rPr lang="en-US" sz="2800" b="1" dirty="0"/>
              <a:t>2019</a:t>
            </a:r>
            <a:r>
              <a:rPr lang="en-US" sz="2800" b="1" dirty="0" smtClean="0"/>
              <a:t>.” </a:t>
            </a:r>
            <a:endParaRPr lang="en-US" sz="2800" b="1" dirty="0"/>
          </a:p>
        </p:txBody>
      </p:sp>
    </p:spTree>
    <p:extLst>
      <p:ext uri="{BB962C8B-B14F-4D97-AF65-F5344CB8AC3E}">
        <p14:creationId xmlns:p14="http://schemas.microsoft.com/office/powerpoint/2010/main" val="3571278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1485900" y="1143000"/>
            <a:ext cx="6172200" cy="4286250"/>
          </a:xfrm>
        </p:spPr>
        <p:txBody>
          <a:bodyPr>
            <a:normAutofit/>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Successful Adventures in Multi-Family </a:t>
            </a:r>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Multi-family Investing </a:t>
            </a:r>
          </a:p>
          <a:p>
            <a:pPr eaLnBrk="1" hangingPunct="1">
              <a:buFont typeface="Wingdings" panose="05000000000000000000" pitchFamily="2" charset="2"/>
              <a:buNone/>
            </a:pPr>
            <a:r>
              <a:rPr lang="en-US" altLang="en-US" b="1" dirty="0" smtClean="0"/>
              <a:t>		</a:t>
            </a:r>
          </a:p>
          <a:p>
            <a:pPr eaLnBrk="1" hangingPunct="1">
              <a:buFont typeface="Wingdings" panose="05000000000000000000" pitchFamily="2" charset="2"/>
              <a:buNone/>
            </a:pPr>
            <a:r>
              <a:rPr lang="en-US" altLang="en-US" b="1" dirty="0" smtClean="0"/>
              <a:t>Learn how create deals… (rarely found)</a:t>
            </a:r>
          </a:p>
          <a:p>
            <a:pPr eaLnBrk="1" hangingPunct="1">
              <a:buFont typeface="Wingdings" panose="05000000000000000000" pitchFamily="2" charset="2"/>
              <a:buNone/>
            </a:pPr>
            <a:r>
              <a:rPr lang="en-US" altLang="en-US" b="1" dirty="0" smtClean="0"/>
              <a:t>            </a:t>
            </a:r>
            <a:endParaRPr lang="en-US" altLang="en-US" dirty="0" smtClean="0"/>
          </a:p>
        </p:txBody>
      </p:sp>
      <p:sp>
        <p:nvSpPr>
          <p:cNvPr id="3" name="Slide Number Placeholder 2"/>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F58919C5-B601-4E98-AC0F-133D73BBF5EC}" type="slidenum">
              <a:rPr lang="en-US" altLang="en-US" sz="1200">
                <a:solidFill>
                  <a:srgbClr val="88A44D"/>
                </a:solidFill>
              </a:rPr>
              <a:pPr eaLnBrk="1" hangingPunct="1"/>
              <a:t>34</a:t>
            </a:fld>
            <a:endParaRPr lang="en-US" altLang="en-US" sz="1200">
              <a:solidFill>
                <a:srgbClr val="88A44D"/>
              </a:solidFill>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3071719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85900" y="1200150"/>
            <a:ext cx="6172200" cy="742950"/>
          </a:xfrm>
        </p:spPr>
        <p:txBody>
          <a:bodyPr>
            <a:normAutofit fontScale="90000"/>
          </a:bodyPr>
          <a:lstStyle/>
          <a:p>
            <a:pPr eaLnBrk="1" hangingPunct="1">
              <a:defRPr/>
            </a:pPr>
            <a:r>
              <a:rPr lang="en-US" dirty="0" smtClean="0">
                <a:solidFill>
                  <a:schemeClr val="tx1"/>
                </a:solidFill>
                <a:latin typeface="+mn-lt"/>
                <a:ea typeface="Tahoma" pitchFamily="34" charset="0"/>
                <a:cs typeface="Times New Roman" pitchFamily="18" charset="0"/>
              </a:rPr>
              <a:t>Creating Opportunities</a:t>
            </a:r>
            <a:br>
              <a:rPr lang="en-US" dirty="0" smtClean="0">
                <a:solidFill>
                  <a:schemeClr val="tx1"/>
                </a:solidFill>
                <a:latin typeface="+mn-lt"/>
                <a:ea typeface="Tahoma" pitchFamily="34" charset="0"/>
                <a:cs typeface="Times New Roman" pitchFamily="18" charset="0"/>
              </a:rPr>
            </a:br>
            <a:endParaRPr lang="en-US" dirty="0" smtClean="0">
              <a:solidFill>
                <a:schemeClr val="tx1"/>
              </a:solidFill>
              <a:latin typeface="+mn-lt"/>
              <a:ea typeface="Tahoma" pitchFamily="34" charset="0"/>
              <a:cs typeface="Times New Roman" pitchFamily="18" charset="0"/>
            </a:endParaRPr>
          </a:p>
        </p:txBody>
      </p:sp>
      <p:sp>
        <p:nvSpPr>
          <p:cNvPr id="24579" name="Rectangle 3"/>
          <p:cNvSpPr>
            <a:spLocks noGrp="1" noChangeArrowheads="1"/>
          </p:cNvSpPr>
          <p:nvPr>
            <p:ph idx="1"/>
          </p:nvPr>
        </p:nvSpPr>
        <p:spPr>
          <a:xfrm>
            <a:off x="1657350" y="1676400"/>
            <a:ext cx="6172200" cy="4343400"/>
          </a:xfrm>
        </p:spPr>
        <p:txBody>
          <a:bodyPr>
            <a:normAutofit lnSpcReduction="10000"/>
          </a:bodyPr>
          <a:lstStyle/>
          <a:p>
            <a:pPr lvl="1">
              <a:buFont typeface="Wingdings" panose="05000000000000000000" pitchFamily="2" charset="2"/>
              <a:buChar char="§"/>
            </a:pPr>
            <a:r>
              <a:rPr lang="en-US" altLang="en-US" sz="2100" dirty="0" smtClean="0"/>
              <a:t>Talk to everyone … </a:t>
            </a:r>
            <a:r>
              <a:rPr lang="en-US" altLang="en-US" sz="2100" b="1" dirty="0" smtClean="0"/>
              <a:t>Door Knocking !!!!!</a:t>
            </a:r>
          </a:p>
          <a:p>
            <a:pPr lvl="1">
              <a:buFont typeface="Wingdings" panose="05000000000000000000" pitchFamily="2" charset="2"/>
              <a:buChar char="§"/>
            </a:pPr>
            <a:r>
              <a:rPr lang="en-US" altLang="en-US" sz="2100" dirty="0" smtClean="0"/>
              <a:t>Especially owners</a:t>
            </a:r>
          </a:p>
          <a:p>
            <a:pPr lvl="1">
              <a:buFont typeface="Wingdings" panose="05000000000000000000" pitchFamily="2" charset="2"/>
              <a:buChar char="§"/>
            </a:pPr>
            <a:r>
              <a:rPr lang="en-US" altLang="en-US" sz="2100" dirty="0" smtClean="0"/>
              <a:t>Remember “people” sell properties</a:t>
            </a:r>
            <a:endParaRPr lang="en-US" altLang="en-US" sz="2100" dirty="0"/>
          </a:p>
          <a:p>
            <a:pPr lvl="1">
              <a:buFont typeface="Wingdings" panose="05000000000000000000" pitchFamily="2" charset="2"/>
              <a:buNone/>
            </a:pPr>
            <a:endParaRPr lang="en-US" altLang="en-US" sz="2100" dirty="0"/>
          </a:p>
          <a:p>
            <a:pPr lvl="1">
              <a:buFont typeface="Wingdings" panose="05000000000000000000" pitchFamily="2" charset="2"/>
              <a:buChar char="§"/>
            </a:pPr>
            <a:r>
              <a:rPr lang="en-US" altLang="en-US" sz="2100" dirty="0"/>
              <a:t>When </a:t>
            </a:r>
            <a:r>
              <a:rPr lang="en-US" altLang="en-US" sz="2100" dirty="0" smtClean="0"/>
              <a:t>a person </a:t>
            </a:r>
            <a:r>
              <a:rPr lang="en-US" altLang="en-US" sz="2100" dirty="0"/>
              <a:t>owns it free and </a:t>
            </a:r>
            <a:r>
              <a:rPr lang="en-US" altLang="en-US" sz="2100" dirty="0" smtClean="0"/>
              <a:t>clear and does not want to give up cash flow. Though it may not be much. Due to property condition. Educate them on a seller carry back loan. No toilets, tenants, repairs (blue tarp) or property tax's. They can sell</a:t>
            </a:r>
            <a:r>
              <a:rPr lang="en-US" altLang="en-US" sz="2100" dirty="0"/>
              <a:t>, </a:t>
            </a:r>
            <a:r>
              <a:rPr lang="en-US" altLang="en-US" sz="2100" dirty="0" smtClean="0"/>
              <a:t>now. Put the duck tape and plunger away. </a:t>
            </a:r>
            <a:endParaRPr lang="en-US" altLang="en-US" sz="2100" dirty="0"/>
          </a:p>
          <a:p>
            <a:pPr lvl="1">
              <a:buFont typeface="Wingdings" panose="05000000000000000000" pitchFamily="2" charset="2"/>
              <a:buChar char="§"/>
            </a:pPr>
            <a:endParaRPr lang="en-US" altLang="en-US" sz="2100" u="sng" dirty="0"/>
          </a:p>
          <a:p>
            <a:pPr lvl="1">
              <a:buFont typeface="Wingdings" panose="05000000000000000000" pitchFamily="2" charset="2"/>
              <a:buChar char="§"/>
            </a:pPr>
            <a:r>
              <a:rPr lang="en-US" altLang="en-US" sz="2100" dirty="0"/>
              <a:t>And </a:t>
            </a:r>
            <a:r>
              <a:rPr lang="en-US" altLang="en-US" sz="2100" dirty="0" smtClean="0"/>
              <a:t>when you </a:t>
            </a:r>
            <a:r>
              <a:rPr lang="en-US" altLang="en-US" sz="2100" dirty="0"/>
              <a:t>hear, “I really </a:t>
            </a:r>
            <a:r>
              <a:rPr lang="en-US" altLang="en-US" sz="2100" dirty="0" smtClean="0"/>
              <a:t>want to </a:t>
            </a:r>
            <a:r>
              <a:rPr lang="en-US" altLang="en-US" sz="2100" dirty="0"/>
              <a:t>get rid of </a:t>
            </a:r>
            <a:r>
              <a:rPr lang="en-US" altLang="en-US" sz="2100" dirty="0" smtClean="0"/>
              <a:t>this” just smile… </a:t>
            </a:r>
            <a:endParaRPr lang="en-US" altLang="en-US" sz="2100" dirty="0"/>
          </a:p>
          <a:p>
            <a:pPr algn="ctr" eaLnBrk="1" hangingPunct="1">
              <a:buFontTx/>
              <a:buNone/>
            </a:pPr>
            <a:r>
              <a:rPr lang="en-US" altLang="en-US" dirty="0" smtClean="0">
                <a:solidFill>
                  <a:srgbClr val="0000FF"/>
                </a:solidFill>
                <a:ea typeface="Tahoma" panose="020B0604030504040204" pitchFamily="34" charset="0"/>
                <a:cs typeface="Times New Roman" panose="02020603050405020304" pitchFamily="18" charset="0"/>
              </a:rPr>
              <a:t>		</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
        <p:nvSpPr>
          <p:cNvPr id="5" name="Slide Number Placeholder 4"/>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D83960B8-BBBF-4194-950C-9692C21B8246}" type="slidenum">
              <a:rPr lang="en-US" altLang="en-US" sz="1200">
                <a:solidFill>
                  <a:srgbClr val="88A44D"/>
                </a:solidFill>
              </a:rPr>
              <a:pPr eaLnBrk="1" hangingPunct="1"/>
              <a:t>35</a:t>
            </a:fld>
            <a:endParaRPr lang="en-US" altLang="en-US" sz="1200">
              <a:solidFill>
                <a:srgbClr val="88A44D"/>
              </a:solidFill>
            </a:endParaRPr>
          </a:p>
        </p:txBody>
      </p:sp>
    </p:spTree>
    <p:extLst>
      <p:ext uri="{BB962C8B-B14F-4D97-AF65-F5344CB8AC3E}">
        <p14:creationId xmlns:p14="http://schemas.microsoft.com/office/powerpoint/2010/main" val="3322470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1485900" y="1143000"/>
            <a:ext cx="6172200" cy="4286250"/>
          </a:xfrm>
        </p:spPr>
        <p:txBody>
          <a:bodyPr>
            <a:normAutofit/>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Successful Adventures in Multi-Family </a:t>
            </a:r>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Multi-family Investing </a:t>
            </a:r>
          </a:p>
          <a:p>
            <a:pPr eaLnBrk="1" hangingPunct="1">
              <a:buFont typeface="Wingdings" panose="05000000000000000000" pitchFamily="2" charset="2"/>
              <a:buNone/>
            </a:pPr>
            <a:r>
              <a:rPr lang="en-US" altLang="en-US" b="1" dirty="0" smtClean="0"/>
              <a:t>		</a:t>
            </a:r>
          </a:p>
          <a:p>
            <a:pPr eaLnBrk="1" hangingPunct="1">
              <a:buFont typeface="Wingdings" panose="05000000000000000000" pitchFamily="2" charset="2"/>
              <a:buNone/>
            </a:pPr>
            <a:r>
              <a:rPr lang="en-US" altLang="en-US" b="1" dirty="0" smtClean="0"/>
              <a:t>Know how to buy them… </a:t>
            </a:r>
          </a:p>
          <a:p>
            <a:pPr eaLnBrk="1" hangingPunct="1">
              <a:buFont typeface="Wingdings" panose="05000000000000000000" pitchFamily="2" charset="2"/>
              <a:buNone/>
            </a:pPr>
            <a:r>
              <a:rPr lang="en-US" altLang="en-US" b="1" dirty="0" smtClean="0"/>
              <a:t>		  </a:t>
            </a:r>
            <a:endParaRPr lang="en-US" altLang="en-US" dirty="0" smtClean="0"/>
          </a:p>
          <a:p>
            <a:pPr>
              <a:buNone/>
            </a:pPr>
            <a:r>
              <a:rPr lang="en-US" altLang="en-US" b="1" dirty="0" smtClean="0"/>
              <a:t> </a:t>
            </a:r>
            <a:r>
              <a:rPr lang="en-US" altLang="en-US" b="1" dirty="0"/>
              <a:t> </a:t>
            </a:r>
            <a:endParaRPr lang="en-US" altLang="en-US" dirty="0" smtClean="0"/>
          </a:p>
        </p:txBody>
      </p:sp>
      <p:sp>
        <p:nvSpPr>
          <p:cNvPr id="3" name="Slide Number Placeholder 2"/>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F58919C5-B601-4E98-AC0F-133D73BBF5EC}" type="slidenum">
              <a:rPr lang="en-US" altLang="en-US" sz="1200">
                <a:solidFill>
                  <a:srgbClr val="88A44D"/>
                </a:solidFill>
              </a:rPr>
              <a:pPr eaLnBrk="1" hangingPunct="1"/>
              <a:t>36</a:t>
            </a:fld>
            <a:endParaRPr lang="en-US" altLang="en-US" sz="1200">
              <a:solidFill>
                <a:srgbClr val="88A44D"/>
              </a:solidFill>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3084841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smtClean="0">
                <a:solidFill>
                  <a:schemeClr val="tx1"/>
                </a:solidFill>
                <a:latin typeface="+mn-lt"/>
                <a:cs typeface="Times New Roman" pitchFamily="18" charset="0"/>
              </a:rPr>
              <a:t>Rentals</a:t>
            </a:r>
          </a:p>
        </p:txBody>
      </p:sp>
      <p:sp>
        <p:nvSpPr>
          <p:cNvPr id="49155" name="Rectangle 3"/>
          <p:cNvSpPr>
            <a:spLocks noGrp="1" noChangeArrowheads="1"/>
          </p:cNvSpPr>
          <p:nvPr>
            <p:ph sz="quarter" idx="1"/>
          </p:nvPr>
        </p:nvSpPr>
        <p:spPr>
          <a:xfrm>
            <a:off x="914400" y="1600200"/>
            <a:ext cx="7662863" cy="4270375"/>
          </a:xfrm>
        </p:spPr>
        <p:txBody>
          <a:bodyPr>
            <a:normAutofit/>
          </a:bodyPr>
          <a:lstStyle/>
          <a:p>
            <a:pPr eaLnBrk="1" hangingPunct="1"/>
            <a:endParaRPr lang="en-US" altLang="en-US" dirty="0" smtClean="0">
              <a:cs typeface="Times New Roman" panose="02020603050405020304" pitchFamily="18" charset="0"/>
            </a:endParaRPr>
          </a:p>
          <a:p>
            <a:pPr eaLnBrk="1" hangingPunct="1"/>
            <a:r>
              <a:rPr lang="en-US" altLang="en-US" dirty="0" smtClean="0">
                <a:cs typeface="Times New Roman" panose="02020603050405020304" pitchFamily="18" charset="0"/>
              </a:rPr>
              <a:t>Look for minimum of 1.5% rule or GRM 5.5</a:t>
            </a:r>
          </a:p>
          <a:p>
            <a:pPr eaLnBrk="1" hangingPunct="1"/>
            <a:endParaRPr lang="en-US" altLang="en-US" dirty="0" smtClean="0">
              <a:cs typeface="Times New Roman" panose="02020603050405020304" pitchFamily="18" charset="0"/>
            </a:endParaRPr>
          </a:p>
          <a:p>
            <a:r>
              <a:rPr lang="en-US" altLang="en-US" dirty="0" smtClean="0">
                <a:cs typeface="Times New Roman" panose="02020603050405020304" pitchFamily="18" charset="0"/>
              </a:rPr>
              <a:t>If </a:t>
            </a:r>
            <a:r>
              <a:rPr lang="en-US" altLang="en-US" dirty="0">
                <a:cs typeface="Times New Roman" panose="02020603050405020304" pitchFamily="18" charset="0"/>
              </a:rPr>
              <a:t>building: $</a:t>
            </a:r>
            <a:r>
              <a:rPr lang="en-US" altLang="en-US" dirty="0" smtClean="0">
                <a:cs typeface="Times New Roman" panose="02020603050405020304" pitchFamily="18" charset="0"/>
              </a:rPr>
              <a:t>100,000</a:t>
            </a:r>
            <a:r>
              <a:rPr lang="en-US" altLang="en-US" dirty="0">
                <a:cs typeface="Times New Roman" panose="02020603050405020304" pitchFamily="18" charset="0"/>
              </a:rPr>
              <a:t>, Rents: $</a:t>
            </a:r>
            <a:r>
              <a:rPr lang="en-US" altLang="en-US" dirty="0" smtClean="0">
                <a:cs typeface="Times New Roman" panose="02020603050405020304" pitchFamily="18" charset="0"/>
              </a:rPr>
              <a:t>1,500</a:t>
            </a:r>
          </a:p>
          <a:p>
            <a:r>
              <a:rPr lang="en-US" altLang="en-US" dirty="0" smtClean="0">
                <a:cs typeface="Times New Roman" panose="02020603050405020304" pitchFamily="18" charset="0"/>
              </a:rPr>
              <a:t> </a:t>
            </a:r>
            <a:r>
              <a:rPr lang="en-US" altLang="en-US" dirty="0">
                <a:cs typeface="Times New Roman" panose="02020603050405020304" pitchFamily="18" charset="0"/>
              </a:rPr>
              <a:t>If building: </a:t>
            </a:r>
            <a:r>
              <a:rPr lang="en-US" altLang="en-US" dirty="0" smtClean="0">
                <a:cs typeface="Times New Roman" panose="02020603050405020304" pitchFamily="18" charset="0"/>
              </a:rPr>
              <a:t>$500,000</a:t>
            </a:r>
            <a:r>
              <a:rPr lang="en-US" altLang="en-US" dirty="0">
                <a:cs typeface="Times New Roman" panose="02020603050405020304" pitchFamily="18" charset="0"/>
              </a:rPr>
              <a:t>, Rents: </a:t>
            </a:r>
            <a:r>
              <a:rPr lang="en-US" altLang="en-US" dirty="0" smtClean="0">
                <a:cs typeface="Times New Roman" panose="02020603050405020304" pitchFamily="18" charset="0"/>
              </a:rPr>
              <a:t>$7,500</a:t>
            </a:r>
          </a:p>
          <a:p>
            <a:pPr eaLnBrk="1" hangingPunct="1"/>
            <a:r>
              <a:rPr lang="en-US" altLang="en-US" dirty="0" smtClean="0">
                <a:cs typeface="Times New Roman" panose="02020603050405020304" pitchFamily="18" charset="0"/>
              </a:rPr>
              <a:t>This building: $1,000,000, Rents: $15,000 </a:t>
            </a:r>
          </a:p>
          <a:p>
            <a:pPr eaLnBrk="1" hangingPunct="1"/>
            <a:endParaRPr lang="en-US" altLang="en-US" dirty="0" smtClean="0">
              <a:cs typeface="Times New Roman" panose="02020603050405020304" pitchFamily="18" charset="0"/>
            </a:endParaRPr>
          </a:p>
        </p:txBody>
      </p:sp>
      <p:sp>
        <p:nvSpPr>
          <p:cNvPr id="4" name="Slide Number Placeholder 3"/>
          <p:cNvSpPr>
            <a:spLocks noGrp="1"/>
          </p:cNvSpPr>
          <p:nvPr>
            <p:ph type="sldNum" sz="quarter" idx="12"/>
          </p:nvPr>
        </p:nvSpPr>
        <p:spPr/>
        <p:txBody>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fld id="{D692313C-7254-4BBF-A2D5-F96DAF194DCB}" type="slidenum">
              <a:rPr lang="en-US" altLang="en-US" sz="1600">
                <a:solidFill>
                  <a:srgbClr val="88A44D"/>
                </a:solidFill>
              </a:rPr>
              <a:pPr eaLnBrk="1" hangingPunct="1"/>
              <a:t>37</a:t>
            </a:fld>
            <a:endParaRPr lang="en-US" altLang="en-US" sz="1600">
              <a:solidFill>
                <a:srgbClr val="88A44D"/>
              </a:solidFill>
            </a:endParaRP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3200">
                <a:solidFill>
                  <a:srgbClr val="0000FF"/>
                </a:solidFill>
                <a:latin typeface="Abadi MT Condensed Light" pitchFamily="34" charset="0"/>
              </a:defRPr>
            </a:lvl1pPr>
            <a:lvl2pPr marL="742950" indent="-285750" eaLnBrk="0" hangingPunct="0">
              <a:defRPr sz="3200">
                <a:solidFill>
                  <a:srgbClr val="0000FF"/>
                </a:solidFill>
                <a:latin typeface="Abadi MT Condensed Light" pitchFamily="34" charset="0"/>
              </a:defRPr>
            </a:lvl2pPr>
            <a:lvl3pPr marL="1143000" indent="-228600" eaLnBrk="0" hangingPunct="0">
              <a:defRPr sz="3200">
                <a:solidFill>
                  <a:srgbClr val="0000FF"/>
                </a:solidFill>
                <a:latin typeface="Abadi MT Condensed Light" pitchFamily="34" charset="0"/>
              </a:defRPr>
            </a:lvl3pPr>
            <a:lvl4pPr marL="1600200" indent="-228600" eaLnBrk="0" hangingPunct="0">
              <a:defRPr sz="3200">
                <a:solidFill>
                  <a:srgbClr val="0000FF"/>
                </a:solidFill>
                <a:latin typeface="Abadi MT Condensed Light" pitchFamily="34" charset="0"/>
              </a:defRPr>
            </a:lvl4pPr>
            <a:lvl5pPr marL="2057400" indent="-228600" eaLnBrk="0" hangingPunct="0">
              <a:defRPr sz="3200">
                <a:solidFill>
                  <a:srgbClr val="0000FF"/>
                </a:solidFill>
                <a:latin typeface="Abadi MT Condensed Light" pitchFamily="34" charset="0"/>
              </a:defRPr>
            </a:lvl5pPr>
            <a:lvl6pPr marL="2514600" indent="-228600" eaLnBrk="0" fontAlgn="base" hangingPunct="0">
              <a:spcBef>
                <a:spcPct val="0"/>
              </a:spcBef>
              <a:spcAft>
                <a:spcPct val="0"/>
              </a:spcAft>
              <a:defRPr sz="3200">
                <a:solidFill>
                  <a:srgbClr val="0000FF"/>
                </a:solidFill>
                <a:latin typeface="Abadi MT Condensed Light" pitchFamily="34" charset="0"/>
              </a:defRPr>
            </a:lvl6pPr>
            <a:lvl7pPr marL="2971800" indent="-228600" eaLnBrk="0" fontAlgn="base" hangingPunct="0">
              <a:spcBef>
                <a:spcPct val="0"/>
              </a:spcBef>
              <a:spcAft>
                <a:spcPct val="0"/>
              </a:spcAft>
              <a:defRPr sz="3200">
                <a:solidFill>
                  <a:srgbClr val="0000FF"/>
                </a:solidFill>
                <a:latin typeface="Abadi MT Condensed Light" pitchFamily="34" charset="0"/>
              </a:defRPr>
            </a:lvl7pPr>
            <a:lvl8pPr marL="3429000" indent="-228600" eaLnBrk="0" fontAlgn="base" hangingPunct="0">
              <a:spcBef>
                <a:spcPct val="0"/>
              </a:spcBef>
              <a:spcAft>
                <a:spcPct val="0"/>
              </a:spcAft>
              <a:defRPr sz="3200">
                <a:solidFill>
                  <a:srgbClr val="0000FF"/>
                </a:solidFill>
                <a:latin typeface="Abadi MT Condensed Light" pitchFamily="34" charset="0"/>
              </a:defRPr>
            </a:lvl8pPr>
            <a:lvl9pPr marL="3886200" indent="-228600" eaLnBrk="0" fontAlgn="base" hangingPunct="0">
              <a:spcBef>
                <a:spcPct val="0"/>
              </a:spcBef>
              <a:spcAft>
                <a:spcPct val="0"/>
              </a:spcAft>
              <a:defRPr sz="3200">
                <a:solidFill>
                  <a:srgbClr val="0000FF"/>
                </a:solidFill>
                <a:latin typeface="Abadi MT Condensed Light" pitchFamily="34" charset="0"/>
              </a:defRPr>
            </a:lvl9pPr>
          </a:lstStyle>
          <a:p>
            <a:pPr eaLnBrk="1" hangingPunct="1"/>
            <a:r>
              <a:rPr lang="en-US" altLang="en-US" sz="1200" smtClean="0">
                <a:solidFill>
                  <a:srgbClr val="FFFFFF"/>
                </a:solidFill>
              </a:rPr>
              <a:t>Copyright - Rosemount Investments, Inc</a:t>
            </a:r>
          </a:p>
        </p:txBody>
      </p:sp>
    </p:spTree>
    <p:extLst>
      <p:ext uri="{BB962C8B-B14F-4D97-AF65-F5344CB8AC3E}">
        <p14:creationId xmlns:p14="http://schemas.microsoft.com/office/powerpoint/2010/main" val="2846746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1485900" y="1143000"/>
            <a:ext cx="6172200" cy="4286250"/>
          </a:xfrm>
        </p:spPr>
        <p:txBody>
          <a:bodyPr>
            <a:normAutofit/>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Successful Adventures in Multi-Family </a:t>
            </a:r>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Multi-family Investing </a:t>
            </a:r>
          </a:p>
          <a:p>
            <a:pPr eaLnBrk="1" hangingPunct="1">
              <a:buFont typeface="Wingdings" panose="05000000000000000000" pitchFamily="2" charset="2"/>
              <a:buNone/>
            </a:pPr>
            <a:r>
              <a:rPr lang="en-US" altLang="en-US" b="1" dirty="0" smtClean="0"/>
              <a:t>		</a:t>
            </a:r>
          </a:p>
          <a:p>
            <a:pPr eaLnBrk="1" hangingPunct="1">
              <a:buFont typeface="Wingdings" panose="05000000000000000000" pitchFamily="2" charset="2"/>
              <a:buNone/>
            </a:pPr>
            <a:r>
              <a:rPr lang="en-US" altLang="en-US" b="1" dirty="0" smtClean="0"/>
              <a:t>		Creating forced equity …</a:t>
            </a:r>
          </a:p>
          <a:p>
            <a:pPr eaLnBrk="1" hangingPunct="1">
              <a:buFont typeface="Wingdings" panose="05000000000000000000" pitchFamily="2" charset="2"/>
              <a:buNone/>
            </a:pPr>
            <a:r>
              <a:rPr lang="en-US" altLang="en-US" b="1" dirty="0" smtClean="0"/>
              <a:t>		  </a:t>
            </a:r>
            <a:endParaRPr lang="en-US" altLang="en-US" dirty="0" smtClean="0"/>
          </a:p>
          <a:p>
            <a:pPr eaLnBrk="1" hangingPunct="1">
              <a:buFont typeface="Wingdings" panose="05000000000000000000" pitchFamily="2" charset="2"/>
              <a:buNone/>
            </a:pPr>
            <a:endParaRPr lang="en-US" altLang="en-US" dirty="0" smtClean="0"/>
          </a:p>
        </p:txBody>
      </p:sp>
      <p:sp>
        <p:nvSpPr>
          <p:cNvPr id="3" name="Slide Number Placeholder 2"/>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F58919C5-B601-4E98-AC0F-133D73BBF5EC}" type="slidenum">
              <a:rPr lang="en-US" altLang="en-US" sz="1200">
                <a:solidFill>
                  <a:srgbClr val="88A44D"/>
                </a:solidFill>
              </a:rPr>
              <a:pPr eaLnBrk="1" hangingPunct="1"/>
              <a:t>38</a:t>
            </a:fld>
            <a:endParaRPr lang="en-US" altLang="en-US" sz="1200">
              <a:solidFill>
                <a:srgbClr val="88A44D"/>
              </a:solidFill>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4110744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Rental</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924" y="1825625"/>
            <a:ext cx="5800152" cy="4351338"/>
          </a:xfrm>
        </p:spPr>
      </p:pic>
    </p:spTree>
    <p:extLst>
      <p:ext uri="{BB962C8B-B14F-4D97-AF65-F5344CB8AC3E}">
        <p14:creationId xmlns:p14="http://schemas.microsoft.com/office/powerpoint/2010/main" val="2985641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371600" y="2914651"/>
            <a:ext cx="6086475"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4000" b="1" dirty="0" smtClean="0">
                <a:latin typeface="+mn-lt"/>
                <a:cs typeface="Arial" panose="020B0604020202020204" pitchFamily="34" charset="0"/>
                <a:hlinkClick r:id="rId2"/>
              </a:rPr>
              <a:t>www.NorCalREIA.com</a:t>
            </a:r>
          </a:p>
          <a:p>
            <a:pPr algn="ctr" eaLnBrk="1" hangingPunct="1">
              <a:lnSpc>
                <a:spcPct val="95000"/>
              </a:lnSpc>
              <a:defRPr/>
            </a:pPr>
            <a:endParaRPr lang="en-US" sz="4000" b="1" dirty="0">
              <a:latin typeface="+mn-lt"/>
              <a:cs typeface="Arial" panose="020B0604020202020204" pitchFamily="34" charset="0"/>
              <a:hlinkClick r:id="rId2"/>
            </a:endParaRPr>
          </a:p>
          <a:p>
            <a:pPr algn="ctr" eaLnBrk="1" hangingPunct="1">
              <a:lnSpc>
                <a:spcPct val="95000"/>
              </a:lnSpc>
              <a:defRPr/>
            </a:pPr>
            <a:r>
              <a:rPr lang="en-US" sz="4000" b="1" dirty="0">
                <a:latin typeface="+mn-lt"/>
                <a:cs typeface="Arial" panose="020B0604020202020204" pitchFamily="34" charset="0"/>
              </a:rPr>
              <a:t>“Free Resources</a:t>
            </a:r>
            <a:r>
              <a:rPr lang="en-US" sz="4000" b="1" dirty="0">
                <a:latin typeface="Arial" panose="020B0604020202020204" pitchFamily="34" charset="0"/>
                <a:cs typeface="Arial" panose="020B0604020202020204" pitchFamily="34" charset="0"/>
              </a:rPr>
              <a:t>”</a:t>
            </a:r>
          </a:p>
          <a:p>
            <a:pPr algn="ctr" eaLnBrk="1" hangingPunct="1">
              <a:lnSpc>
                <a:spcPct val="95000"/>
              </a:lnSpc>
              <a:defRPr/>
            </a:pPr>
            <a:endParaRPr lang="en-US" sz="2400" b="1" dirty="0">
              <a:latin typeface="Arial" panose="020B0604020202020204" pitchFamily="34" charset="0"/>
              <a:cs typeface="Arial" panose="020B0604020202020204" pitchFamily="34" charset="0"/>
            </a:endParaRPr>
          </a:p>
        </p:txBody>
      </p:sp>
      <p:pic>
        <p:nvPicPr>
          <p:cNvPr id="2051" name="Picture 5"/>
          <p:cNvPicPr>
            <a:picLocks noChangeAspect="1" noChangeArrowheads="1"/>
          </p:cNvPicPr>
          <p:nvPr/>
        </p:nvPicPr>
        <p:blipFill>
          <a:blip r:embed="rId3" cstate="print"/>
          <a:srcRect/>
          <a:stretch>
            <a:fillRect/>
          </a:stretch>
        </p:blipFill>
        <p:spPr bwMode="auto">
          <a:xfrm>
            <a:off x="1143000" y="857253"/>
            <a:ext cx="6858000" cy="1388269"/>
          </a:xfrm>
          <a:prstGeom prst="rect">
            <a:avLst/>
          </a:prstGeom>
          <a:noFill/>
          <a:ln w="9525">
            <a:noFill/>
            <a:miter lim="800000"/>
            <a:headEnd/>
            <a:tailEnd/>
          </a:ln>
        </p:spPr>
      </p:pic>
    </p:spTree>
    <p:extLst>
      <p:ext uri="{BB962C8B-B14F-4D97-AF65-F5344CB8AC3E}">
        <p14:creationId xmlns:p14="http://schemas.microsoft.com/office/powerpoint/2010/main" val="1433922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Home!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784" y="1825625"/>
            <a:ext cx="7738431" cy="4351338"/>
          </a:xfrm>
        </p:spPr>
      </p:pic>
    </p:spTree>
    <p:extLst>
      <p:ext uri="{BB962C8B-B14F-4D97-AF65-F5344CB8AC3E}">
        <p14:creationId xmlns:p14="http://schemas.microsoft.com/office/powerpoint/2010/main" val="533964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3CB0E8-03A4-43BB-AC10-D92D7086472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Take the Next Step</a:t>
            </a:r>
          </a:p>
        </p:txBody>
      </p:sp>
      <p:sp>
        <p:nvSpPr>
          <p:cNvPr id="4" name="Text Placeholder 3">
            <a:extLst>
              <a:ext uri="{FF2B5EF4-FFF2-40B4-BE49-F238E27FC236}">
                <a16:creationId xmlns="" xmlns:a16="http://schemas.microsoft.com/office/drawing/2014/main" id="{C998AF70-2315-41D3-8D2B-7B96C64D30CE}"/>
              </a:ext>
            </a:extLst>
          </p:cNvPr>
          <p:cNvSpPr>
            <a:spLocks noGrp="1"/>
          </p:cNvSpPr>
          <p:nvPr>
            <p:ph type="body" sz="half" idx="2"/>
          </p:nvPr>
        </p:nvSpPr>
        <p:spPr/>
        <p:txBody>
          <a:bodyPr/>
          <a:lstStyle/>
          <a:p>
            <a:r>
              <a:rPr lang="en-US" dirty="0">
                <a:latin typeface="Times New Roman" panose="02020603050405020304" pitchFamily="18" charset="0"/>
                <a:cs typeface="Times New Roman" panose="02020603050405020304" pitchFamily="18" charset="0"/>
              </a:rPr>
              <a:t>Take the next step in purchasing a property</a:t>
            </a:r>
          </a:p>
          <a:p>
            <a:r>
              <a:rPr lang="en-US" dirty="0">
                <a:latin typeface="Times New Roman" panose="02020603050405020304" pitchFamily="18" charset="0"/>
                <a:cs typeface="Times New Roman" panose="02020603050405020304" pitchFamily="18" charset="0"/>
              </a:rPr>
              <a:t>Take the next step in getting a property your selling ready to go to market </a:t>
            </a:r>
          </a:p>
          <a:p>
            <a:r>
              <a:rPr lang="en-US" dirty="0">
                <a:latin typeface="Times New Roman" panose="02020603050405020304" pitchFamily="18" charset="0"/>
                <a:cs typeface="Times New Roman" panose="02020603050405020304" pitchFamily="18" charset="0"/>
              </a:rPr>
              <a:t>Meet with your lenders, investors, partners to discuss your plans going forward</a:t>
            </a:r>
          </a:p>
          <a:p>
            <a:r>
              <a:rPr lang="en-US" dirty="0">
                <a:latin typeface="Times New Roman" panose="02020603050405020304" pitchFamily="18" charset="0"/>
                <a:cs typeface="Times New Roman" panose="02020603050405020304" pitchFamily="18" charset="0"/>
              </a:rPr>
              <a:t>Start marketing, calling, following up </a:t>
            </a:r>
          </a:p>
          <a:p>
            <a:r>
              <a:rPr lang="en-US" dirty="0">
                <a:latin typeface="Times New Roman" panose="02020603050405020304" pitchFamily="18" charset="0"/>
                <a:cs typeface="Times New Roman" panose="02020603050405020304" pitchFamily="18" charset="0"/>
              </a:rPr>
              <a:t>Write an offer </a:t>
            </a:r>
          </a:p>
          <a:p>
            <a:r>
              <a:rPr lang="en-US" dirty="0">
                <a:latin typeface="Times New Roman" panose="02020603050405020304" pitchFamily="18" charset="0"/>
                <a:cs typeface="Times New Roman" panose="02020603050405020304" pitchFamily="18" charset="0"/>
              </a:rPr>
              <a:t>Accept an offer and 1031 Exchange </a:t>
            </a:r>
          </a:p>
          <a:p>
            <a:r>
              <a:rPr lang="en-US" dirty="0">
                <a:latin typeface="Times New Roman" panose="02020603050405020304" pitchFamily="18" charset="0"/>
                <a:cs typeface="Times New Roman" panose="02020603050405020304" pitchFamily="18" charset="0"/>
              </a:rPr>
              <a:t>Read a book on your focus </a:t>
            </a:r>
          </a:p>
          <a:p>
            <a:r>
              <a:rPr lang="en-US" dirty="0">
                <a:latin typeface="Times New Roman" panose="02020603050405020304" pitchFamily="18" charset="0"/>
                <a:cs typeface="Times New Roman" panose="02020603050405020304" pitchFamily="18" charset="0"/>
              </a:rPr>
              <a:t>Meet with Mentors and ask lots of questions </a:t>
            </a:r>
          </a:p>
        </p:txBody>
      </p:sp>
      <p:pic>
        <p:nvPicPr>
          <p:cNvPr id="4098" name="Picture 2" descr="Related image">
            <a:extLst>
              <a:ext uri="{FF2B5EF4-FFF2-40B4-BE49-F238E27FC236}">
                <a16:creationId xmlns="" xmlns:a16="http://schemas.microsoft.com/office/drawing/2014/main" id="{379E8C23-3E34-4392-9105-D0A0963540C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40" b="5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1485900" y="1143000"/>
            <a:ext cx="6172200" cy="4286250"/>
          </a:xfrm>
        </p:spPr>
        <p:txBody>
          <a:bodyPr>
            <a:normAutofit/>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Successful Adventures in Multi-Family </a:t>
            </a:r>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Multi-family Investing </a:t>
            </a:r>
          </a:p>
          <a:p>
            <a:pPr eaLnBrk="1" hangingPunct="1">
              <a:buFont typeface="Wingdings" panose="05000000000000000000" pitchFamily="2" charset="2"/>
              <a:buNone/>
            </a:pPr>
            <a:r>
              <a:rPr lang="en-US" altLang="en-US" b="1" dirty="0" smtClean="0"/>
              <a:t>		</a:t>
            </a:r>
          </a:p>
          <a:p>
            <a:pPr eaLnBrk="1" hangingPunct="1">
              <a:buFont typeface="Wingdings" panose="05000000000000000000" pitchFamily="2" charset="2"/>
              <a:buNone/>
            </a:pPr>
            <a:r>
              <a:rPr lang="en-US" altLang="en-US" b="1" dirty="0" smtClean="0"/>
              <a:t>		Learn to run it like a business </a:t>
            </a:r>
            <a:endParaRPr lang="en-US" altLang="en-US" dirty="0" smtClean="0"/>
          </a:p>
          <a:p>
            <a:pPr>
              <a:buNone/>
            </a:pPr>
            <a:r>
              <a:rPr lang="en-US" altLang="en-US" b="1" dirty="0" smtClean="0"/>
              <a:t> </a:t>
            </a:r>
            <a:endParaRPr lang="en-US" altLang="en-US" dirty="0" smtClean="0"/>
          </a:p>
        </p:txBody>
      </p:sp>
      <p:sp>
        <p:nvSpPr>
          <p:cNvPr id="3" name="Slide Number Placeholder 2"/>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F58919C5-B601-4E98-AC0F-133D73BBF5EC}" type="slidenum">
              <a:rPr lang="en-US" altLang="en-US" sz="1200">
                <a:solidFill>
                  <a:srgbClr val="88A44D"/>
                </a:solidFill>
              </a:rPr>
              <a:pPr eaLnBrk="1" hangingPunct="1"/>
              <a:t>42</a:t>
            </a:fld>
            <a:endParaRPr lang="en-US" altLang="en-US" sz="1200">
              <a:solidFill>
                <a:srgbClr val="88A44D"/>
              </a:solidFill>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1818461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924" y="1825625"/>
            <a:ext cx="5800152" cy="4351338"/>
          </a:xfrm>
        </p:spPr>
      </p:pic>
    </p:spTree>
    <p:extLst>
      <p:ext uri="{BB962C8B-B14F-4D97-AF65-F5344CB8AC3E}">
        <p14:creationId xmlns:p14="http://schemas.microsoft.com/office/powerpoint/2010/main" val="3149127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924" y="1825625"/>
            <a:ext cx="5800152" cy="4351338"/>
          </a:xfrm>
        </p:spPr>
      </p:pic>
    </p:spTree>
    <p:extLst>
      <p:ext uri="{BB962C8B-B14F-4D97-AF65-F5344CB8AC3E}">
        <p14:creationId xmlns:p14="http://schemas.microsoft.com/office/powerpoint/2010/main" val="1305415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Hemlane - confidential"/>
          <p:cNvSpPr txBox="1">
            <a:spLocks noGrp="1"/>
          </p:cNvSpPr>
          <p:nvPr>
            <p:ph type="body" idx="13"/>
          </p:nvPr>
        </p:nvSpPr>
        <p:spPr>
          <a:prstGeom prst="rect">
            <a:avLst/>
          </a:prstGeom>
        </p:spPr>
        <p:txBody>
          <a:bodyPr/>
          <a:lstStyle/>
          <a:p>
            <a:r>
              <a:t>Hemlane - confidential</a:t>
            </a:r>
          </a:p>
        </p:txBody>
      </p:sp>
      <p:sp>
        <p:nvSpPr>
          <p:cNvPr id="434" name="Slide Number"/>
          <p:cNvSpPr txBox="1">
            <a:spLocks noGrp="1"/>
          </p:cNvSpPr>
          <p:nvPr>
            <p:ph type="sldNum" sz="quarter" idx="2"/>
          </p:nvPr>
        </p:nvSpPr>
        <p:spPr>
          <a:xfrm>
            <a:off x="8316010" y="5751396"/>
            <a:ext cx="106004" cy="15595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45</a:t>
            </a:fld>
            <a:endParaRPr/>
          </a:p>
        </p:txBody>
      </p:sp>
      <p:sp>
        <p:nvSpPr>
          <p:cNvPr id="435" name="Leasing &amp; Management Tools"/>
          <p:cNvSpPr txBox="1"/>
          <p:nvPr/>
        </p:nvSpPr>
        <p:spPr>
          <a:xfrm>
            <a:off x="373267" y="1939180"/>
            <a:ext cx="3240217" cy="213376"/>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lgn="l">
              <a:lnSpc>
                <a:spcPct val="60000"/>
              </a:lnSpc>
              <a:defRPr sz="4600" b="1">
                <a:latin typeface="Cairo"/>
                <a:ea typeface="Cairo"/>
                <a:cs typeface="Cairo"/>
                <a:sym typeface="Cairo"/>
              </a:defRPr>
            </a:lvl1pPr>
          </a:lstStyle>
          <a:p>
            <a:r>
              <a:rPr sz="1725"/>
              <a:t>Leasing &amp; Management Tools</a:t>
            </a:r>
          </a:p>
        </p:txBody>
      </p:sp>
      <p:sp>
        <p:nvSpPr>
          <p:cNvPr id="436" name="Day-to-day operational tools in an easy to use interface"/>
          <p:cNvSpPr txBox="1"/>
          <p:nvPr/>
        </p:nvSpPr>
        <p:spPr>
          <a:xfrm>
            <a:off x="374028" y="2293741"/>
            <a:ext cx="3797347" cy="157976"/>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lgn="l">
              <a:lnSpc>
                <a:spcPct val="60000"/>
              </a:lnSpc>
              <a:defRPr sz="3000">
                <a:latin typeface="Cairo"/>
                <a:ea typeface="Cairo"/>
                <a:cs typeface="Cairo"/>
                <a:sym typeface="Cairo"/>
              </a:defRPr>
            </a:lvl1pPr>
          </a:lstStyle>
          <a:p>
            <a:r>
              <a:rPr sz="1125"/>
              <a:t>Day-to-day operational tools in an easy to use interface</a:t>
            </a:r>
          </a:p>
        </p:txBody>
      </p:sp>
      <p:sp>
        <p:nvSpPr>
          <p:cNvPr id="437" name="Line"/>
          <p:cNvSpPr/>
          <p:nvPr/>
        </p:nvSpPr>
        <p:spPr>
          <a:xfrm>
            <a:off x="396609" y="2532158"/>
            <a:ext cx="1028705" cy="0"/>
          </a:xfrm>
          <a:prstGeom prst="line">
            <a:avLst/>
          </a:prstGeom>
          <a:ln w="63500">
            <a:solidFill>
              <a:srgbClr val="D43348"/>
            </a:solidFill>
            <a:miter lim="400000"/>
          </a:ln>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pic>
        <p:nvPicPr>
          <p:cNvPr id="438" name="Image" descr="Image"/>
          <p:cNvPicPr>
            <a:picLocks noChangeAspect="1"/>
          </p:cNvPicPr>
          <p:nvPr/>
        </p:nvPicPr>
        <p:blipFill>
          <a:blip r:embed="rId2">
            <a:extLst/>
          </a:blip>
          <a:srcRect l="730"/>
          <a:stretch>
            <a:fillRect/>
          </a:stretch>
        </p:blipFill>
        <p:spPr>
          <a:xfrm>
            <a:off x="320202" y="2667710"/>
            <a:ext cx="4423355" cy="2889891"/>
          </a:xfrm>
          <a:prstGeom prst="rect">
            <a:avLst/>
          </a:prstGeom>
          <a:ln w="12700">
            <a:miter lim="400000"/>
          </a:ln>
        </p:spPr>
      </p:pic>
      <p:sp>
        <p:nvSpPr>
          <p:cNvPr id="439" name="Hemlane"/>
          <p:cNvSpPr txBox="1"/>
          <p:nvPr/>
        </p:nvSpPr>
        <p:spPr>
          <a:xfrm>
            <a:off x="338544" y="914755"/>
            <a:ext cx="3309664" cy="819427"/>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lgn="l">
              <a:defRPr sz="10000">
                <a:latin typeface="Lora Regular"/>
                <a:ea typeface="Lora Regular"/>
                <a:cs typeface="Lora Regular"/>
                <a:sym typeface="Lora Regular"/>
              </a:defRPr>
            </a:lvl1pPr>
          </a:lstStyle>
          <a:p>
            <a:r>
              <a:rPr sz="3750"/>
              <a:t>Hemlane</a:t>
            </a:r>
          </a:p>
        </p:txBody>
      </p:sp>
      <p:sp>
        <p:nvSpPr>
          <p:cNvPr id="440" name="Maintenance Coordinators &amp; Agents"/>
          <p:cNvSpPr txBox="1"/>
          <p:nvPr/>
        </p:nvSpPr>
        <p:spPr>
          <a:xfrm>
            <a:off x="4998741" y="1940065"/>
            <a:ext cx="4260151" cy="213376"/>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lgn="l">
              <a:lnSpc>
                <a:spcPct val="60000"/>
              </a:lnSpc>
              <a:defRPr sz="4600" b="1">
                <a:latin typeface="Cairo"/>
                <a:ea typeface="Cairo"/>
                <a:cs typeface="Cairo"/>
                <a:sym typeface="Cairo"/>
              </a:defRPr>
            </a:lvl1pPr>
          </a:lstStyle>
          <a:p>
            <a:r>
              <a:rPr sz="1725"/>
              <a:t>Maintenance Coordinators &amp; Agents</a:t>
            </a:r>
          </a:p>
        </p:txBody>
      </p:sp>
      <p:sp>
        <p:nvSpPr>
          <p:cNvPr id="441" name="US-based for repair requests and agents for showings"/>
          <p:cNvSpPr txBox="1"/>
          <p:nvPr/>
        </p:nvSpPr>
        <p:spPr>
          <a:xfrm>
            <a:off x="4999502" y="2294626"/>
            <a:ext cx="3614115" cy="157976"/>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lgn="l">
              <a:lnSpc>
                <a:spcPct val="60000"/>
              </a:lnSpc>
              <a:defRPr sz="3000">
                <a:latin typeface="Cairo"/>
                <a:ea typeface="Cairo"/>
                <a:cs typeface="Cairo"/>
                <a:sym typeface="Cairo"/>
              </a:defRPr>
            </a:lvl1pPr>
          </a:lstStyle>
          <a:p>
            <a:r>
              <a:rPr sz="1125"/>
              <a:t>US-based for repair requests and agents for showings</a:t>
            </a:r>
          </a:p>
        </p:txBody>
      </p:sp>
      <p:sp>
        <p:nvSpPr>
          <p:cNvPr id="442" name="Line"/>
          <p:cNvSpPr/>
          <p:nvPr/>
        </p:nvSpPr>
        <p:spPr>
          <a:xfrm>
            <a:off x="5022083" y="2533043"/>
            <a:ext cx="1028705" cy="0"/>
          </a:xfrm>
          <a:prstGeom prst="line">
            <a:avLst/>
          </a:prstGeom>
          <a:ln w="63500">
            <a:solidFill>
              <a:srgbClr val="D43348"/>
            </a:solidFill>
            <a:miter lim="400000"/>
          </a:ln>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pic>
        <p:nvPicPr>
          <p:cNvPr id="443" name="Image" descr="Image"/>
          <p:cNvPicPr>
            <a:picLocks noChangeAspect="1"/>
          </p:cNvPicPr>
          <p:nvPr/>
        </p:nvPicPr>
        <p:blipFill>
          <a:blip r:embed="rId3">
            <a:extLst/>
          </a:blip>
          <a:stretch>
            <a:fillRect/>
          </a:stretch>
        </p:blipFill>
        <p:spPr>
          <a:xfrm>
            <a:off x="6867023" y="2686066"/>
            <a:ext cx="1567134" cy="2666098"/>
          </a:xfrm>
          <a:prstGeom prst="rect">
            <a:avLst/>
          </a:prstGeom>
          <a:ln w="12700">
            <a:miter lim="400000"/>
          </a:ln>
          <a:effectLst>
            <a:outerShdw blurRad="330200" dist="465387" dir="2700000" rotWithShape="0">
              <a:srgbClr val="000000">
                <a:alpha val="25907"/>
              </a:srgbClr>
            </a:outerShdw>
          </a:effectLst>
        </p:spPr>
      </p:pic>
      <p:pic>
        <p:nvPicPr>
          <p:cNvPr id="444" name="Image" descr="Image"/>
          <p:cNvPicPr>
            <a:picLocks noChangeAspect="1"/>
          </p:cNvPicPr>
          <p:nvPr/>
        </p:nvPicPr>
        <p:blipFill>
          <a:blip r:embed="rId4">
            <a:extLst/>
          </a:blip>
          <a:stretch>
            <a:fillRect/>
          </a:stretch>
        </p:blipFill>
        <p:spPr>
          <a:xfrm>
            <a:off x="5185718" y="2631820"/>
            <a:ext cx="1627480" cy="2774559"/>
          </a:xfrm>
          <a:prstGeom prst="rect">
            <a:avLst/>
          </a:prstGeom>
          <a:ln w="12700">
            <a:miter lim="400000"/>
          </a:ln>
          <a:effectLst>
            <a:outerShdw blurRad="330200" dist="465387" dir="2700000" rotWithShape="0">
              <a:srgbClr val="000000">
                <a:alpha val="25907"/>
              </a:srgbClr>
            </a:outerShdw>
          </a:effectLst>
        </p:spPr>
      </p:pic>
      <p:sp>
        <p:nvSpPr>
          <p:cNvPr id="445" name="Star"/>
          <p:cNvSpPr/>
          <p:nvPr/>
        </p:nvSpPr>
        <p:spPr>
          <a:xfrm>
            <a:off x="5774433" y="114927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46" name="5 star reviews on Capterra &amp; GetApp"/>
          <p:cNvSpPr txBox="1"/>
          <p:nvPr/>
        </p:nvSpPr>
        <p:spPr>
          <a:xfrm>
            <a:off x="4967914" y="1331834"/>
            <a:ext cx="3240217" cy="450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nSpc>
                <a:spcPct val="70000"/>
              </a:lnSpc>
              <a:spcBef>
                <a:spcPts val="500"/>
              </a:spcBef>
              <a:defRPr sz="2600">
                <a:solidFill>
                  <a:srgbClr val="24344F"/>
                </a:solidFill>
                <a:latin typeface="Cairo"/>
                <a:ea typeface="Cairo"/>
                <a:cs typeface="Cairo"/>
                <a:sym typeface="Cairo"/>
              </a:defRPr>
            </a:lvl1pPr>
          </a:lstStyle>
          <a:p>
            <a:r>
              <a:rPr sz="975"/>
              <a:t>5 star reviews on Capterra &amp; GetApp</a:t>
            </a:r>
          </a:p>
        </p:txBody>
      </p:sp>
      <p:sp>
        <p:nvSpPr>
          <p:cNvPr id="447" name="Star"/>
          <p:cNvSpPr/>
          <p:nvPr/>
        </p:nvSpPr>
        <p:spPr>
          <a:xfrm>
            <a:off x="6122712" y="114927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48" name="Star"/>
          <p:cNvSpPr/>
          <p:nvPr/>
        </p:nvSpPr>
        <p:spPr>
          <a:xfrm>
            <a:off x="6470990" y="114927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49" name="Star"/>
          <p:cNvSpPr/>
          <p:nvPr/>
        </p:nvSpPr>
        <p:spPr>
          <a:xfrm>
            <a:off x="6819268" y="114927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50" name="Star"/>
          <p:cNvSpPr/>
          <p:nvPr/>
        </p:nvSpPr>
        <p:spPr>
          <a:xfrm>
            <a:off x="7167545" y="114927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51" name="www.hemlane.com"/>
          <p:cNvSpPr txBox="1"/>
          <p:nvPr/>
        </p:nvSpPr>
        <p:spPr>
          <a:xfrm>
            <a:off x="3099399" y="5589927"/>
            <a:ext cx="3240217" cy="450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nSpc>
                <a:spcPct val="70000"/>
              </a:lnSpc>
              <a:spcBef>
                <a:spcPts val="500"/>
              </a:spcBef>
              <a:defRPr sz="3500" b="1" u="sng">
                <a:solidFill>
                  <a:srgbClr val="FFFFFF"/>
                </a:solidFill>
                <a:latin typeface="Cairo"/>
                <a:ea typeface="Cairo"/>
                <a:cs typeface="Cairo"/>
                <a:sym typeface="Cairo"/>
                <a:hlinkClick r:id=""/>
              </a:defRPr>
            </a:lvl1pPr>
          </a:lstStyle>
          <a:p>
            <a:pPr>
              <a:defRPr u="none"/>
            </a:pPr>
            <a:r>
              <a:rPr sz="1313"/>
              <a:t>www.hemlane.com</a:t>
            </a:r>
          </a:p>
        </p:txBody>
      </p:sp>
    </p:spTree>
    <p:extLst>
      <p:ext uri="{BB962C8B-B14F-4D97-AF65-F5344CB8AC3E}">
        <p14:creationId xmlns:p14="http://schemas.microsoft.com/office/powerpoint/2010/main" val="134177064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Hemlane - confidential"/>
          <p:cNvSpPr txBox="1">
            <a:spLocks noGrp="1"/>
          </p:cNvSpPr>
          <p:nvPr>
            <p:ph type="body" idx="13"/>
          </p:nvPr>
        </p:nvSpPr>
        <p:spPr>
          <a:prstGeom prst="rect">
            <a:avLst/>
          </a:prstGeom>
        </p:spPr>
        <p:txBody>
          <a:bodyPr/>
          <a:lstStyle/>
          <a:p>
            <a:r>
              <a:t>Hemlane - confidential</a:t>
            </a:r>
          </a:p>
        </p:txBody>
      </p:sp>
      <p:sp>
        <p:nvSpPr>
          <p:cNvPr id="454" name="Slide Number"/>
          <p:cNvSpPr txBox="1">
            <a:spLocks noGrp="1"/>
          </p:cNvSpPr>
          <p:nvPr>
            <p:ph type="sldNum" sz="quarter" idx="2"/>
          </p:nvPr>
        </p:nvSpPr>
        <p:spPr>
          <a:xfrm>
            <a:off x="8316010" y="5751396"/>
            <a:ext cx="106004" cy="15595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46</a:t>
            </a:fld>
            <a:endParaRPr/>
          </a:p>
        </p:txBody>
      </p:sp>
      <p:pic>
        <p:nvPicPr>
          <p:cNvPr id="455" name="Image" descr="Image"/>
          <p:cNvPicPr>
            <a:picLocks noChangeAspect="1"/>
          </p:cNvPicPr>
          <p:nvPr/>
        </p:nvPicPr>
        <p:blipFill>
          <a:blip r:embed="rId2">
            <a:extLst/>
          </a:blip>
          <a:stretch>
            <a:fillRect/>
          </a:stretch>
        </p:blipFill>
        <p:spPr>
          <a:xfrm>
            <a:off x="4721531" y="1494591"/>
            <a:ext cx="4237944" cy="3666352"/>
          </a:xfrm>
          <a:prstGeom prst="rect">
            <a:avLst/>
          </a:prstGeom>
          <a:ln w="12700">
            <a:miter lim="400000"/>
          </a:ln>
        </p:spPr>
      </p:pic>
      <p:pic>
        <p:nvPicPr>
          <p:cNvPr id="456" name="Image" descr="Image"/>
          <p:cNvPicPr>
            <a:picLocks noChangeAspect="1"/>
          </p:cNvPicPr>
          <p:nvPr/>
        </p:nvPicPr>
        <p:blipFill>
          <a:blip r:embed="rId3">
            <a:extLst/>
          </a:blip>
          <a:stretch>
            <a:fillRect/>
          </a:stretch>
        </p:blipFill>
        <p:spPr>
          <a:xfrm>
            <a:off x="200749" y="1476432"/>
            <a:ext cx="4274221" cy="3702669"/>
          </a:xfrm>
          <a:prstGeom prst="rect">
            <a:avLst/>
          </a:prstGeom>
          <a:ln w="12700">
            <a:miter lim="400000"/>
          </a:ln>
        </p:spPr>
      </p:pic>
      <p:sp>
        <p:nvSpPr>
          <p:cNvPr id="457" name="Live where you want."/>
          <p:cNvSpPr txBox="1"/>
          <p:nvPr/>
        </p:nvSpPr>
        <p:spPr>
          <a:xfrm>
            <a:off x="5584203" y="1057270"/>
            <a:ext cx="2856150" cy="254925"/>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lnSpc>
                <a:spcPct val="60000"/>
              </a:lnSpc>
              <a:defRPr sz="5800" b="1">
                <a:solidFill>
                  <a:srgbClr val="24344F"/>
                </a:solidFill>
                <a:latin typeface="Cairo"/>
                <a:ea typeface="Cairo"/>
                <a:cs typeface="Cairo"/>
                <a:sym typeface="Cairo"/>
              </a:defRPr>
            </a:lvl1pPr>
          </a:lstStyle>
          <a:p>
            <a:r>
              <a:rPr sz="2175"/>
              <a:t>Live where you want.</a:t>
            </a:r>
          </a:p>
        </p:txBody>
      </p:sp>
      <p:sp>
        <p:nvSpPr>
          <p:cNvPr id="458" name="Do what you want."/>
          <p:cNvSpPr txBox="1"/>
          <p:nvPr/>
        </p:nvSpPr>
        <p:spPr>
          <a:xfrm>
            <a:off x="1081560" y="1057270"/>
            <a:ext cx="2498681" cy="254925"/>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lnSpc>
                <a:spcPct val="60000"/>
              </a:lnSpc>
              <a:defRPr sz="5800" b="1">
                <a:solidFill>
                  <a:srgbClr val="24344F"/>
                </a:solidFill>
                <a:latin typeface="Cairo"/>
                <a:ea typeface="Cairo"/>
                <a:cs typeface="Cairo"/>
                <a:sym typeface="Cairo"/>
              </a:defRPr>
            </a:lvl1pPr>
          </a:lstStyle>
          <a:p>
            <a:r>
              <a:rPr sz="2175"/>
              <a:t>Do what you want.</a:t>
            </a:r>
          </a:p>
        </p:txBody>
      </p:sp>
      <p:sp>
        <p:nvSpPr>
          <p:cNvPr id="459" name="Line"/>
          <p:cNvSpPr/>
          <p:nvPr/>
        </p:nvSpPr>
        <p:spPr>
          <a:xfrm>
            <a:off x="5641883" y="1388249"/>
            <a:ext cx="444163" cy="0"/>
          </a:xfrm>
          <a:prstGeom prst="line">
            <a:avLst/>
          </a:prstGeom>
          <a:ln w="63500">
            <a:solidFill>
              <a:srgbClr val="D43348"/>
            </a:solidFill>
            <a:miter lim="400000"/>
          </a:ln>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60" name="Line"/>
          <p:cNvSpPr/>
          <p:nvPr/>
        </p:nvSpPr>
        <p:spPr>
          <a:xfrm>
            <a:off x="1121768" y="1388249"/>
            <a:ext cx="304548" cy="0"/>
          </a:xfrm>
          <a:prstGeom prst="line">
            <a:avLst/>
          </a:prstGeom>
          <a:ln w="63500">
            <a:solidFill>
              <a:srgbClr val="D43348"/>
            </a:solidFill>
            <a:miter lim="400000"/>
          </a:ln>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61" name="www.hemlane.com"/>
          <p:cNvSpPr txBox="1"/>
          <p:nvPr/>
        </p:nvSpPr>
        <p:spPr>
          <a:xfrm>
            <a:off x="3715610" y="5289440"/>
            <a:ext cx="2210845" cy="342642"/>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defRPr sz="5000" b="1" u="sng">
                <a:solidFill>
                  <a:srgbClr val="D43348"/>
                </a:solidFill>
                <a:latin typeface="Cairo"/>
                <a:ea typeface="Cairo"/>
                <a:cs typeface="Cairo"/>
                <a:sym typeface="Cairo"/>
                <a:hlinkClick r:id=""/>
              </a:defRPr>
            </a:lvl1pPr>
          </a:lstStyle>
          <a:p>
            <a:pPr>
              <a:defRPr u="none"/>
            </a:pPr>
            <a:r>
              <a:rPr sz="1875"/>
              <a:t>www.hemlane.com</a:t>
            </a:r>
          </a:p>
        </p:txBody>
      </p:sp>
    </p:spTree>
    <p:extLst>
      <p:ext uri="{BB962C8B-B14F-4D97-AF65-F5344CB8AC3E}">
        <p14:creationId xmlns:p14="http://schemas.microsoft.com/office/powerpoint/2010/main" val="2356094030"/>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Hemlane - confidential"/>
          <p:cNvSpPr txBox="1">
            <a:spLocks noGrp="1"/>
          </p:cNvSpPr>
          <p:nvPr>
            <p:ph type="body" idx="13"/>
          </p:nvPr>
        </p:nvSpPr>
        <p:spPr>
          <a:prstGeom prst="rect">
            <a:avLst/>
          </a:prstGeom>
        </p:spPr>
        <p:txBody>
          <a:bodyPr/>
          <a:lstStyle/>
          <a:p>
            <a:r>
              <a:t>Hemlane - confidential</a:t>
            </a:r>
          </a:p>
        </p:txBody>
      </p:sp>
      <p:sp>
        <p:nvSpPr>
          <p:cNvPr id="464" name="Slide Number"/>
          <p:cNvSpPr txBox="1">
            <a:spLocks noGrp="1"/>
          </p:cNvSpPr>
          <p:nvPr>
            <p:ph type="sldNum" sz="quarter" idx="2"/>
          </p:nvPr>
        </p:nvSpPr>
        <p:spPr>
          <a:xfrm>
            <a:off x="8316010" y="5751396"/>
            <a:ext cx="106004" cy="15595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47</a:t>
            </a:fld>
            <a:endParaRPr/>
          </a:p>
        </p:txBody>
      </p:sp>
      <p:sp>
        <p:nvSpPr>
          <p:cNvPr id="465" name="Hemlane"/>
          <p:cNvSpPr txBox="1">
            <a:spLocks noGrp="1"/>
          </p:cNvSpPr>
          <p:nvPr>
            <p:ph type="title" idx="4294967295"/>
          </p:nvPr>
        </p:nvSpPr>
        <p:spPr>
          <a:xfrm>
            <a:off x="1147489" y="877677"/>
            <a:ext cx="6849023" cy="819427"/>
          </a:xfrm>
          <a:prstGeom prst="rect">
            <a:avLst/>
          </a:prstGeom>
        </p:spPr>
        <p:txBody>
          <a:bodyPr>
            <a:normAutofit fontScale="90000"/>
          </a:bodyPr>
          <a:lstStyle>
            <a:lvl1pPr algn="ctr">
              <a:defRPr sz="9800">
                <a:solidFill>
                  <a:srgbClr val="FFFFFF"/>
                </a:solidFill>
                <a:latin typeface="Lora Regular"/>
                <a:ea typeface="Lora Regular"/>
                <a:cs typeface="Lora Regular"/>
                <a:sym typeface="Lora Regular"/>
              </a:defRPr>
            </a:lvl1pPr>
          </a:lstStyle>
          <a:p>
            <a:r>
              <a:t>Hemlane</a:t>
            </a:r>
          </a:p>
        </p:txBody>
      </p:sp>
      <p:pic>
        <p:nvPicPr>
          <p:cNvPr id="466" name="Image" descr="Image"/>
          <p:cNvPicPr>
            <a:picLocks noChangeAspect="1"/>
          </p:cNvPicPr>
          <p:nvPr/>
        </p:nvPicPr>
        <p:blipFill>
          <a:blip r:embed="rId2">
            <a:extLst/>
          </a:blip>
          <a:srcRect l="18897" t="26146" r="18897"/>
          <a:stretch>
            <a:fillRect/>
          </a:stretch>
        </p:blipFill>
        <p:spPr>
          <a:xfrm>
            <a:off x="2899061" y="1784406"/>
            <a:ext cx="3156758" cy="3013943"/>
          </a:xfrm>
          <a:prstGeom prst="rect">
            <a:avLst/>
          </a:prstGeom>
          <a:ln w="12700">
            <a:miter lim="400000"/>
          </a:ln>
        </p:spPr>
      </p:pic>
      <p:sp>
        <p:nvSpPr>
          <p:cNvPr id="467" name="Leasing…"/>
          <p:cNvSpPr txBox="1"/>
          <p:nvPr/>
        </p:nvSpPr>
        <p:spPr>
          <a:xfrm>
            <a:off x="1665087" y="2437717"/>
            <a:ext cx="833161" cy="377267"/>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p>
            <a:pPr algn="l">
              <a:lnSpc>
                <a:spcPct val="70000"/>
              </a:lnSpc>
              <a:defRPr sz="4000" b="1">
                <a:solidFill>
                  <a:srgbClr val="FFFFFF"/>
                </a:solidFill>
                <a:latin typeface="Cairo"/>
                <a:ea typeface="Cairo"/>
                <a:cs typeface="Cairo"/>
                <a:sym typeface="Cairo"/>
              </a:defRPr>
            </a:pPr>
            <a:r>
              <a:rPr sz="1500"/>
              <a:t>Leasing </a:t>
            </a:r>
          </a:p>
          <a:p>
            <a:pPr algn="l">
              <a:lnSpc>
                <a:spcPct val="70000"/>
              </a:lnSpc>
              <a:defRPr sz="4000" b="1">
                <a:solidFill>
                  <a:srgbClr val="FFFFFF"/>
                </a:solidFill>
                <a:latin typeface="Cairo"/>
                <a:ea typeface="Cairo"/>
                <a:cs typeface="Cairo"/>
                <a:sym typeface="Cairo"/>
              </a:defRPr>
            </a:pPr>
            <a:r>
              <a:rPr sz="1500"/>
              <a:t>Tools</a:t>
            </a:r>
          </a:p>
        </p:txBody>
      </p:sp>
      <p:sp>
        <p:nvSpPr>
          <p:cNvPr id="468" name="Local…"/>
          <p:cNvSpPr txBox="1"/>
          <p:nvPr/>
        </p:nvSpPr>
        <p:spPr>
          <a:xfrm>
            <a:off x="6495041" y="2437717"/>
            <a:ext cx="706524" cy="377267"/>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p>
            <a:pPr algn="l">
              <a:lnSpc>
                <a:spcPct val="70000"/>
              </a:lnSpc>
              <a:defRPr sz="4000" b="1">
                <a:solidFill>
                  <a:srgbClr val="FFFFFF"/>
                </a:solidFill>
                <a:latin typeface="Cairo"/>
                <a:ea typeface="Cairo"/>
                <a:cs typeface="Cairo"/>
                <a:sym typeface="Cairo"/>
              </a:defRPr>
            </a:pPr>
            <a:r>
              <a:rPr sz="1500"/>
              <a:t>Local </a:t>
            </a:r>
          </a:p>
          <a:p>
            <a:pPr algn="l">
              <a:lnSpc>
                <a:spcPct val="70000"/>
              </a:lnSpc>
              <a:defRPr sz="4000" b="1">
                <a:solidFill>
                  <a:srgbClr val="FFFFFF"/>
                </a:solidFill>
                <a:latin typeface="Cairo"/>
                <a:ea typeface="Cairo"/>
                <a:cs typeface="Cairo"/>
                <a:sym typeface="Cairo"/>
              </a:defRPr>
            </a:pPr>
            <a:r>
              <a:rPr sz="1500"/>
              <a:t>Agents</a:t>
            </a:r>
          </a:p>
        </p:txBody>
      </p:sp>
      <p:sp>
        <p:nvSpPr>
          <p:cNvPr id="469" name="Maintenance…"/>
          <p:cNvSpPr txBox="1"/>
          <p:nvPr/>
        </p:nvSpPr>
        <p:spPr>
          <a:xfrm>
            <a:off x="1665087" y="4200180"/>
            <a:ext cx="1272383" cy="377267"/>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p>
            <a:pPr algn="l">
              <a:lnSpc>
                <a:spcPct val="70000"/>
              </a:lnSpc>
              <a:defRPr sz="4000" b="1">
                <a:solidFill>
                  <a:srgbClr val="FFFFFF"/>
                </a:solidFill>
                <a:latin typeface="Cairo"/>
                <a:ea typeface="Cairo"/>
                <a:cs typeface="Cairo"/>
                <a:sym typeface="Cairo"/>
              </a:defRPr>
            </a:pPr>
            <a:r>
              <a:rPr sz="1500"/>
              <a:t>Maintenance </a:t>
            </a:r>
          </a:p>
          <a:p>
            <a:pPr algn="l">
              <a:lnSpc>
                <a:spcPct val="70000"/>
              </a:lnSpc>
              <a:defRPr sz="4000" b="1">
                <a:solidFill>
                  <a:srgbClr val="FFFFFF"/>
                </a:solidFill>
                <a:latin typeface="Cairo"/>
                <a:ea typeface="Cairo"/>
                <a:cs typeface="Cairo"/>
                <a:sym typeface="Cairo"/>
              </a:defRPr>
            </a:pPr>
            <a:r>
              <a:rPr sz="1500"/>
              <a:t>Coordinators</a:t>
            </a:r>
          </a:p>
        </p:txBody>
      </p:sp>
      <p:sp>
        <p:nvSpPr>
          <p:cNvPr id="470" name="Management…"/>
          <p:cNvSpPr txBox="1"/>
          <p:nvPr/>
        </p:nvSpPr>
        <p:spPr>
          <a:xfrm>
            <a:off x="6495041" y="4200180"/>
            <a:ext cx="1283605" cy="377267"/>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p>
            <a:pPr algn="l">
              <a:lnSpc>
                <a:spcPct val="70000"/>
              </a:lnSpc>
              <a:defRPr sz="4000" b="1">
                <a:solidFill>
                  <a:srgbClr val="FFFFFF"/>
                </a:solidFill>
                <a:latin typeface="Cairo"/>
                <a:ea typeface="Cairo"/>
                <a:cs typeface="Cairo"/>
                <a:sym typeface="Cairo"/>
              </a:defRPr>
            </a:pPr>
            <a:r>
              <a:rPr sz="1500"/>
              <a:t>Management </a:t>
            </a:r>
          </a:p>
          <a:p>
            <a:pPr algn="l">
              <a:lnSpc>
                <a:spcPct val="70000"/>
              </a:lnSpc>
              <a:defRPr sz="4000" b="1">
                <a:solidFill>
                  <a:srgbClr val="FFFFFF"/>
                </a:solidFill>
                <a:latin typeface="Cairo"/>
                <a:ea typeface="Cairo"/>
                <a:cs typeface="Cairo"/>
                <a:sym typeface="Cairo"/>
              </a:defRPr>
            </a:pPr>
            <a:r>
              <a:rPr sz="1500"/>
              <a:t>Tools</a:t>
            </a:r>
          </a:p>
        </p:txBody>
      </p:sp>
      <p:sp>
        <p:nvSpPr>
          <p:cNvPr id="471" name="Star"/>
          <p:cNvSpPr/>
          <p:nvPr/>
        </p:nvSpPr>
        <p:spPr>
          <a:xfrm>
            <a:off x="3873146" y="516089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72" name="5-out-of-5 star reviews on Capterra and GetApp"/>
          <p:cNvSpPr txBox="1"/>
          <p:nvPr/>
        </p:nvSpPr>
        <p:spPr>
          <a:xfrm>
            <a:off x="2037958" y="5406886"/>
            <a:ext cx="5068084" cy="450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nSpc>
                <a:spcPct val="70000"/>
              </a:lnSpc>
              <a:spcBef>
                <a:spcPts val="500"/>
              </a:spcBef>
              <a:defRPr sz="3600">
                <a:solidFill>
                  <a:srgbClr val="FFFFFF"/>
                </a:solidFill>
                <a:latin typeface="Cairo"/>
                <a:ea typeface="Cairo"/>
                <a:cs typeface="Cairo"/>
                <a:sym typeface="Cairo"/>
              </a:defRPr>
            </a:lvl1pPr>
          </a:lstStyle>
          <a:p>
            <a:r>
              <a:rPr sz="1350"/>
              <a:t>5-out-of-5 star reviews on Capterra and GetApp</a:t>
            </a:r>
          </a:p>
        </p:txBody>
      </p:sp>
      <p:sp>
        <p:nvSpPr>
          <p:cNvPr id="473" name="Star"/>
          <p:cNvSpPr/>
          <p:nvPr/>
        </p:nvSpPr>
        <p:spPr>
          <a:xfrm>
            <a:off x="4221425" y="516089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74" name="Star"/>
          <p:cNvSpPr/>
          <p:nvPr/>
        </p:nvSpPr>
        <p:spPr>
          <a:xfrm>
            <a:off x="4569703" y="516089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75" name="Star"/>
          <p:cNvSpPr/>
          <p:nvPr/>
        </p:nvSpPr>
        <p:spPr>
          <a:xfrm>
            <a:off x="4917981" y="516089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76" name="Star"/>
          <p:cNvSpPr/>
          <p:nvPr/>
        </p:nvSpPr>
        <p:spPr>
          <a:xfrm>
            <a:off x="5266258" y="5160896"/>
            <a:ext cx="234066" cy="227090"/>
          </a:xfrm>
          <a:prstGeom prst="star5">
            <a:avLst>
              <a:gd name="adj" fmla="val 24012"/>
              <a:gd name="hf" fmla="val 105146"/>
              <a:gd name="vf" fmla="val 110557"/>
            </a:avLst>
          </a:prstGeom>
          <a:solidFill>
            <a:srgbClr val="DC9F3B"/>
          </a:solidFill>
          <a:ln w="12700">
            <a:miter lim="400000"/>
          </a:ln>
          <a:effectLst>
            <a:outerShdw blurRad="50800" dist="25400" dir="5400000" rotWithShape="0">
              <a:srgbClr val="000000">
                <a:alpha val="50000"/>
              </a:srgbClr>
            </a:outerShdw>
          </a:effectLst>
        </p:spPr>
        <p:txBody>
          <a:bodyPr lIns="26789" tIns="26789" rIns="26789" bIns="26789" anchor="ctr"/>
          <a:lstStyle/>
          <a:p>
            <a:pPr defTabSz="157163">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sz="1425"/>
          </a:p>
        </p:txBody>
      </p:sp>
      <p:sp>
        <p:nvSpPr>
          <p:cNvPr id="477" name="www.hemlane.com"/>
          <p:cNvSpPr txBox="1"/>
          <p:nvPr/>
        </p:nvSpPr>
        <p:spPr>
          <a:xfrm>
            <a:off x="3591718" y="987606"/>
            <a:ext cx="2067025" cy="1336504"/>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defTabSz="457200">
              <a:lnSpc>
                <a:spcPts val="10000"/>
              </a:lnSpc>
              <a:spcBef>
                <a:spcPts val="300"/>
              </a:spcBef>
              <a:defRPr sz="5000">
                <a:solidFill>
                  <a:srgbClr val="FFFFFF"/>
                </a:solidFill>
                <a:latin typeface="Lora Bold"/>
                <a:ea typeface="Lora Bold"/>
                <a:cs typeface="Lora Bold"/>
                <a:sym typeface="Lora Bold"/>
              </a:defRPr>
            </a:lvl1pPr>
          </a:lstStyle>
          <a:p>
            <a:r>
              <a:rPr sz="1875"/>
              <a:t>www.hemlane.com</a:t>
            </a:r>
          </a:p>
        </p:txBody>
      </p:sp>
    </p:spTree>
    <p:extLst>
      <p:ext uri="{BB962C8B-B14F-4D97-AF65-F5344CB8AC3E}">
        <p14:creationId xmlns:p14="http://schemas.microsoft.com/office/powerpoint/2010/main" val="16395531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1485900" y="1143000"/>
            <a:ext cx="6172200" cy="4286250"/>
          </a:xfrm>
        </p:spPr>
        <p:txBody>
          <a:bodyPr>
            <a:normAutofit/>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Successful Adventures in Multi-Family </a:t>
            </a:r>
          </a:p>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Multi-family Investing </a:t>
            </a:r>
          </a:p>
          <a:p>
            <a:pPr eaLnBrk="1" hangingPunct="1">
              <a:buFont typeface="Wingdings" panose="05000000000000000000" pitchFamily="2" charset="2"/>
              <a:buNone/>
            </a:pPr>
            <a:r>
              <a:rPr lang="en-US" altLang="en-US" b="1" dirty="0" smtClean="0"/>
              <a:t>		</a:t>
            </a:r>
          </a:p>
          <a:p>
            <a:pPr>
              <a:buNone/>
            </a:pPr>
            <a:r>
              <a:rPr lang="en-US" altLang="en-US" b="1" dirty="0"/>
              <a:t>Creating a long term tenant</a:t>
            </a:r>
            <a:r>
              <a:rPr lang="en-US" altLang="en-US" b="1" dirty="0" smtClean="0"/>
              <a:t>…</a:t>
            </a:r>
            <a:r>
              <a:rPr lang="en-US" altLang="en-US" b="1" dirty="0"/>
              <a:t> </a:t>
            </a:r>
            <a:endParaRPr lang="en-US" altLang="en-US" dirty="0"/>
          </a:p>
          <a:p>
            <a:pPr eaLnBrk="1" hangingPunct="1">
              <a:buFont typeface="Wingdings" panose="05000000000000000000" pitchFamily="2" charset="2"/>
              <a:buNone/>
            </a:pPr>
            <a:r>
              <a:rPr lang="en-US" altLang="en-US" b="1" dirty="0" smtClean="0"/>
              <a:t>	</a:t>
            </a:r>
          </a:p>
          <a:p>
            <a:pPr eaLnBrk="1" hangingPunct="1">
              <a:buFont typeface="Wingdings" panose="05000000000000000000" pitchFamily="2" charset="2"/>
              <a:buNone/>
            </a:pPr>
            <a:r>
              <a:rPr lang="en-US" altLang="en-US" b="1" dirty="0" smtClean="0"/>
              <a:t>Create homes for our tenants…</a:t>
            </a:r>
          </a:p>
          <a:p>
            <a:pPr eaLnBrk="1" hangingPunct="1">
              <a:buFont typeface="Wingdings" panose="05000000000000000000" pitchFamily="2" charset="2"/>
              <a:buNone/>
            </a:pPr>
            <a:r>
              <a:rPr lang="en-US" altLang="en-US" b="1" dirty="0" smtClean="0"/>
              <a:t>  </a:t>
            </a:r>
            <a:endParaRPr lang="en-US" altLang="en-US" dirty="0" smtClean="0"/>
          </a:p>
          <a:p>
            <a:pPr>
              <a:buNone/>
            </a:pPr>
            <a:r>
              <a:rPr lang="en-US" altLang="en-US" b="1" dirty="0" smtClean="0"/>
              <a:t> </a:t>
            </a:r>
            <a:endParaRPr lang="en-US" altLang="en-US" dirty="0" smtClean="0"/>
          </a:p>
        </p:txBody>
      </p:sp>
      <p:sp>
        <p:nvSpPr>
          <p:cNvPr id="3" name="Slide Number Placeholder 2"/>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F58919C5-B601-4E98-AC0F-133D73BBF5EC}" type="slidenum">
              <a:rPr lang="en-US" altLang="en-US" sz="1200">
                <a:solidFill>
                  <a:srgbClr val="88A44D"/>
                </a:solidFill>
              </a:rPr>
              <a:pPr eaLnBrk="1" hangingPunct="1"/>
              <a:t>48</a:t>
            </a:fld>
            <a:endParaRPr lang="en-US" altLang="en-US" sz="1200">
              <a:solidFill>
                <a:srgbClr val="88A44D"/>
              </a:solidFill>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3197516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1325563"/>
          </a:xfrm>
        </p:spPr>
        <p:txBody>
          <a:bodyPr/>
          <a:lstStyle/>
          <a:p>
            <a:pPr algn="ctr"/>
            <a:r>
              <a:rPr lang="en-US" b="1" dirty="0" smtClean="0"/>
              <a:t>January 2019 </a:t>
            </a:r>
            <a:br>
              <a:rPr lang="en-US" b="1" dirty="0" smtClean="0"/>
            </a:br>
            <a:r>
              <a:rPr lang="en-US" b="1" dirty="0" smtClean="0"/>
              <a:t>  Daisy Drive Community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557099"/>
            <a:ext cx="3357261" cy="5283412"/>
          </a:xfrm>
        </p:spPr>
      </p:pic>
    </p:spTree>
    <p:extLst>
      <p:ext uri="{BB962C8B-B14F-4D97-AF65-F5344CB8AC3E}">
        <p14:creationId xmlns:p14="http://schemas.microsoft.com/office/powerpoint/2010/main" val="696618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838200" y="1752600"/>
            <a:ext cx="7086600" cy="4953001"/>
          </a:xfrm>
        </p:spPr>
        <p:txBody>
          <a:bodyPr>
            <a:normAutofit/>
          </a:bodyPr>
          <a:lstStyle/>
          <a:p>
            <a:pPr eaLnBrk="1" hangingPunct="1"/>
            <a:endParaRPr lang="en-US" sz="4000" b="1" dirty="0"/>
          </a:p>
          <a:p>
            <a:pPr eaLnBrk="1" hangingPunct="1"/>
            <a:endParaRPr lang="en-US" sz="3200" dirty="0" smtClean="0">
              <a:solidFill>
                <a:schemeClr val="tx1"/>
              </a:solidFill>
            </a:endParaRPr>
          </a:p>
          <a:p>
            <a:pPr eaLnBrk="1" hangingPunct="1"/>
            <a:r>
              <a:rPr lang="en-US" sz="3200" b="1" dirty="0" smtClean="0">
                <a:solidFill>
                  <a:schemeClr val="tx1"/>
                </a:solidFill>
                <a:cs typeface="Arial" panose="020B0604020202020204" pitchFamily="34" charset="0"/>
              </a:rPr>
              <a:t>We </a:t>
            </a:r>
            <a:r>
              <a:rPr lang="en-US" sz="3200" b="1" dirty="0">
                <a:solidFill>
                  <a:schemeClr val="tx1"/>
                </a:solidFill>
                <a:cs typeface="Arial" panose="020B0604020202020204" pitchFamily="34" charset="0"/>
              </a:rPr>
              <a:t>want to </a:t>
            </a:r>
            <a:r>
              <a:rPr lang="en-US" sz="3200" b="1" dirty="0" smtClean="0">
                <a:solidFill>
                  <a:schemeClr val="tx1"/>
                </a:solidFill>
                <a:cs typeface="Arial" panose="020B0604020202020204" pitchFamily="34" charset="0"/>
              </a:rPr>
              <a:t>thank those </a:t>
            </a:r>
            <a:r>
              <a:rPr lang="en-US" sz="3200" b="1" dirty="0">
                <a:solidFill>
                  <a:schemeClr val="tx1"/>
                </a:solidFill>
                <a:cs typeface="Arial" panose="020B0604020202020204" pitchFamily="34" charset="0"/>
              </a:rPr>
              <a:t>men </a:t>
            </a:r>
            <a:r>
              <a:rPr lang="en-US" sz="3200" b="1" dirty="0" smtClean="0">
                <a:solidFill>
                  <a:schemeClr val="tx1"/>
                </a:solidFill>
                <a:cs typeface="Arial" panose="020B0604020202020204" pitchFamily="34" charset="0"/>
              </a:rPr>
              <a:t>&amp; </a:t>
            </a:r>
            <a:r>
              <a:rPr lang="en-US" sz="3200" b="1" dirty="0">
                <a:solidFill>
                  <a:schemeClr val="tx1"/>
                </a:solidFill>
                <a:cs typeface="Arial" panose="020B0604020202020204" pitchFamily="34" charset="0"/>
              </a:rPr>
              <a:t>women </a:t>
            </a:r>
            <a:r>
              <a:rPr lang="en-US" sz="3200" b="1" dirty="0" smtClean="0">
                <a:solidFill>
                  <a:schemeClr val="tx1"/>
                </a:solidFill>
                <a:cs typeface="Arial" panose="020B0604020202020204" pitchFamily="34" charset="0"/>
              </a:rPr>
              <a:t>have </a:t>
            </a:r>
            <a:r>
              <a:rPr lang="en-US" sz="3200" b="1" dirty="0">
                <a:solidFill>
                  <a:schemeClr val="tx1"/>
                </a:solidFill>
                <a:cs typeface="Arial" panose="020B0604020202020204" pitchFamily="34" charset="0"/>
              </a:rPr>
              <a:t>served our country and provided us </a:t>
            </a:r>
            <a:r>
              <a:rPr lang="en-US" sz="3200" b="1" dirty="0" smtClean="0">
                <a:solidFill>
                  <a:schemeClr val="tx1"/>
                </a:solidFill>
                <a:cs typeface="Arial" panose="020B0604020202020204" pitchFamily="34" charset="0"/>
              </a:rPr>
              <a:t>the </a:t>
            </a:r>
            <a:r>
              <a:rPr lang="en-US" sz="3200" b="1" i="1" u="sng" dirty="0" smtClean="0">
                <a:solidFill>
                  <a:schemeClr val="tx1"/>
                </a:solidFill>
                <a:cs typeface="Arial" panose="020B0604020202020204" pitchFamily="34" charset="0"/>
              </a:rPr>
              <a:t>Freedom</a:t>
            </a:r>
            <a:r>
              <a:rPr lang="en-US" sz="3200" b="1" dirty="0" smtClean="0">
                <a:solidFill>
                  <a:schemeClr val="tx1"/>
                </a:solidFill>
                <a:cs typeface="Arial" panose="020B0604020202020204" pitchFamily="34" charset="0"/>
              </a:rPr>
              <a:t> </a:t>
            </a:r>
            <a:r>
              <a:rPr lang="en-US" sz="3200" b="1" dirty="0">
                <a:solidFill>
                  <a:schemeClr val="tx1"/>
                </a:solidFill>
                <a:cs typeface="Arial" panose="020B0604020202020204" pitchFamily="34" charset="0"/>
              </a:rPr>
              <a:t>we </a:t>
            </a:r>
            <a:r>
              <a:rPr lang="en-US" sz="3200" b="1" dirty="0" smtClean="0">
                <a:solidFill>
                  <a:schemeClr val="tx1"/>
                </a:solidFill>
                <a:cs typeface="Arial" panose="020B0604020202020204" pitchFamily="34" charset="0"/>
              </a:rPr>
              <a:t>have today.</a:t>
            </a:r>
            <a:endParaRPr lang="en-US" sz="4000" b="1" dirty="0" smtClean="0"/>
          </a:p>
        </p:txBody>
      </p:sp>
      <p:pic>
        <p:nvPicPr>
          <p:cNvPr id="20483" name="Picture 5"/>
          <p:cNvPicPr>
            <a:picLocks noChangeAspect="1" noChangeArrowheads="1"/>
          </p:cNvPicPr>
          <p:nvPr/>
        </p:nvPicPr>
        <p:blipFill>
          <a:blip r:embed="rId3" cstate="print"/>
          <a:srcRect/>
          <a:stretch>
            <a:fillRect/>
          </a:stretch>
        </p:blipFill>
        <p:spPr bwMode="auto">
          <a:xfrm>
            <a:off x="0" y="2"/>
            <a:ext cx="9144000" cy="1851025"/>
          </a:xfrm>
          <a:prstGeom prst="rect">
            <a:avLst/>
          </a:prstGeom>
          <a:noFill/>
          <a:ln w="9525">
            <a:noFill/>
            <a:miter lim="800000"/>
            <a:headEnd/>
            <a:tailEnd/>
          </a:ln>
        </p:spPr>
      </p:pic>
    </p:spTree>
    <p:extLst>
      <p:ext uri="{BB962C8B-B14F-4D97-AF65-F5344CB8AC3E}">
        <p14:creationId xmlns:p14="http://schemas.microsoft.com/office/powerpoint/2010/main" val="16642126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85900" y="1200150"/>
            <a:ext cx="6172200" cy="742950"/>
          </a:xfrm>
        </p:spPr>
        <p:txBody>
          <a:bodyPr>
            <a:normAutofit fontScale="90000"/>
          </a:bodyPr>
          <a:lstStyle/>
          <a:p>
            <a:pPr eaLnBrk="1" hangingPunct="1">
              <a:defRPr/>
            </a:pPr>
            <a:r>
              <a:rPr lang="en-US" dirty="0" smtClean="0">
                <a:solidFill>
                  <a:schemeClr val="tx1"/>
                </a:solidFill>
                <a:latin typeface="+mn-lt"/>
                <a:ea typeface="Tahoma" pitchFamily="34" charset="0"/>
                <a:cs typeface="Times New Roman" pitchFamily="18" charset="0"/>
              </a:rPr>
              <a:t>End Game</a:t>
            </a:r>
            <a:br>
              <a:rPr lang="en-US" dirty="0" smtClean="0">
                <a:solidFill>
                  <a:schemeClr val="tx1"/>
                </a:solidFill>
                <a:latin typeface="+mn-lt"/>
                <a:ea typeface="Tahoma" pitchFamily="34" charset="0"/>
                <a:cs typeface="Times New Roman" pitchFamily="18" charset="0"/>
              </a:rPr>
            </a:br>
            <a:endParaRPr lang="en-US" dirty="0" smtClean="0">
              <a:solidFill>
                <a:schemeClr val="tx1"/>
              </a:solidFill>
              <a:latin typeface="+mn-lt"/>
              <a:ea typeface="Tahoma" pitchFamily="34" charset="0"/>
              <a:cs typeface="Times New Roman" pitchFamily="18" charset="0"/>
            </a:endParaRPr>
          </a:p>
        </p:txBody>
      </p:sp>
      <p:sp>
        <p:nvSpPr>
          <p:cNvPr id="24579" name="Rectangle 3"/>
          <p:cNvSpPr>
            <a:spLocks noGrp="1" noChangeArrowheads="1"/>
          </p:cNvSpPr>
          <p:nvPr>
            <p:ph idx="1"/>
          </p:nvPr>
        </p:nvSpPr>
        <p:spPr>
          <a:xfrm>
            <a:off x="1657350" y="2057400"/>
            <a:ext cx="6172200" cy="3429000"/>
          </a:xfrm>
        </p:spPr>
        <p:txBody>
          <a:bodyPr/>
          <a:lstStyle/>
          <a:p>
            <a:pPr lvl="1">
              <a:buFont typeface="Wingdings" panose="05000000000000000000" pitchFamily="2" charset="2"/>
              <a:buNone/>
            </a:pPr>
            <a:endParaRPr lang="en-US" altLang="en-US" sz="2100" dirty="0"/>
          </a:p>
          <a:p>
            <a:pPr lvl="1">
              <a:buFont typeface="Wingdings" panose="05000000000000000000" pitchFamily="2" charset="2"/>
              <a:buChar char="§"/>
            </a:pPr>
            <a:r>
              <a:rPr lang="en-US" altLang="en-US" sz="2100" dirty="0" smtClean="0"/>
              <a:t>As an “ender” we become the bank.</a:t>
            </a:r>
          </a:p>
          <a:p>
            <a:pPr lvl="1">
              <a:buFont typeface="Wingdings" panose="05000000000000000000" pitchFamily="2" charset="2"/>
              <a:buChar char="§"/>
            </a:pPr>
            <a:r>
              <a:rPr lang="en-US" altLang="en-US" sz="2100" dirty="0" smtClean="0"/>
              <a:t>Monthly income</a:t>
            </a:r>
          </a:p>
          <a:p>
            <a:pPr lvl="1">
              <a:buFont typeface="Wingdings" panose="05000000000000000000" pitchFamily="2" charset="2"/>
              <a:buChar char="§"/>
            </a:pPr>
            <a:r>
              <a:rPr lang="en-US" altLang="en-US" sz="2100" dirty="0" smtClean="0"/>
              <a:t>OMG, NO tenants, toilets and property tax's</a:t>
            </a:r>
          </a:p>
          <a:p>
            <a:pPr lvl="1">
              <a:buFont typeface="Wingdings" panose="05000000000000000000" pitchFamily="2" charset="2"/>
              <a:buChar char="§"/>
            </a:pPr>
            <a:r>
              <a:rPr lang="en-US" altLang="en-US" sz="2100" dirty="0" smtClean="0"/>
              <a:t>Paying tax's on the income we receive</a:t>
            </a:r>
          </a:p>
          <a:p>
            <a:pPr lvl="1">
              <a:buFont typeface="Wingdings" panose="05000000000000000000" pitchFamily="2" charset="2"/>
              <a:buChar char="§"/>
            </a:pPr>
            <a:r>
              <a:rPr lang="en-US" altLang="en-US" sz="2100" dirty="0" smtClean="0"/>
              <a:t>ATM at the end of your driveway</a:t>
            </a:r>
            <a:endParaRPr lang="en-US" altLang="en-US" sz="2100" dirty="0"/>
          </a:p>
          <a:p>
            <a:pPr lvl="1">
              <a:buFont typeface="Wingdings" panose="05000000000000000000" pitchFamily="2" charset="2"/>
              <a:buChar char="§"/>
            </a:pPr>
            <a:endParaRPr lang="en-US" altLang="en-US" sz="2100" u="sng" dirty="0"/>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
        <p:nvSpPr>
          <p:cNvPr id="5" name="Slide Number Placeholder 4"/>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D83960B8-BBBF-4194-950C-9692C21B8246}" type="slidenum">
              <a:rPr lang="en-US" altLang="en-US" sz="1200">
                <a:solidFill>
                  <a:srgbClr val="88A44D"/>
                </a:solidFill>
              </a:rPr>
              <a:pPr eaLnBrk="1" hangingPunct="1"/>
              <a:t>50</a:t>
            </a:fld>
            <a:endParaRPr lang="en-US" altLang="en-US" sz="1200">
              <a:solidFill>
                <a:srgbClr val="88A44D"/>
              </a:solidFill>
            </a:endParaRPr>
          </a:p>
        </p:txBody>
      </p:sp>
    </p:spTree>
    <p:extLst>
      <p:ext uri="{BB962C8B-B14F-4D97-AF65-F5344CB8AC3E}">
        <p14:creationId xmlns:p14="http://schemas.microsoft.com/office/powerpoint/2010/main" val="2144691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normAutofit/>
          </a:bodyPr>
          <a:lstStyle/>
          <a:p>
            <a:pPr algn="ctr"/>
            <a:r>
              <a:rPr lang="en-US" sz="4400" b="1" dirty="0" smtClean="0"/>
              <a:t>End Game!</a:t>
            </a:r>
            <a:endParaRPr lang="en-US" sz="4400" b="1" dirty="0"/>
          </a:p>
        </p:txBody>
      </p:sp>
      <p:pic>
        <p:nvPicPr>
          <p:cNvPr id="1026" name="Picture 2" descr="Image result for mailbox mon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19" y="1295400"/>
            <a:ext cx="8589962" cy="429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65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a:defRPr/>
            </a:pPr>
            <a:r>
              <a:rPr lang="en-US" b="1" dirty="0">
                <a:solidFill>
                  <a:srgbClr val="0000FF"/>
                </a:solidFill>
              </a:rPr>
              <a:t>“If you want to live a happy life, tie it to a goal, not to people or objects.” A. Einstein</a:t>
            </a:r>
            <a:r>
              <a:rPr lang="en-US" dirty="0"/>
              <a:t/>
            </a:r>
            <a:br>
              <a:rPr lang="en-US" dirty="0"/>
            </a:br>
            <a:endParaRPr lang="en-US" dirty="0" smtClean="0">
              <a:solidFill>
                <a:schemeClr val="tx1"/>
              </a:solidFill>
              <a:latin typeface="+mn-lt"/>
              <a:cs typeface="Times New Roman" pitchFamily="18" charset="0"/>
            </a:endParaRPr>
          </a:p>
        </p:txBody>
      </p:sp>
      <p:sp>
        <p:nvSpPr>
          <p:cNvPr id="29699" name="Rectangle 3"/>
          <p:cNvSpPr>
            <a:spLocks noGrp="1" noChangeArrowheads="1"/>
          </p:cNvSpPr>
          <p:nvPr>
            <p:ph sz="quarter" idx="1"/>
          </p:nvPr>
        </p:nvSpPr>
        <p:spPr>
          <a:xfrm>
            <a:off x="457200" y="1295400"/>
            <a:ext cx="8229600" cy="4495800"/>
          </a:xfrm>
        </p:spPr>
        <p:txBody>
          <a:bodyPr>
            <a:normAutofit lnSpcReduction="10000"/>
          </a:bodyPr>
          <a:lstStyle/>
          <a:p>
            <a:pPr eaLnBrk="1" hangingPunct="1"/>
            <a:endParaRPr lang="en-US" altLang="en-US" dirty="0" smtClean="0">
              <a:cs typeface="Times New Roman" panose="02020603050405020304" pitchFamily="18" charset="0"/>
            </a:endParaRPr>
          </a:p>
          <a:p>
            <a:pPr eaLnBrk="1" hangingPunct="1"/>
            <a:r>
              <a:rPr lang="en-US" altLang="en-US" sz="2200" b="1" dirty="0" smtClean="0">
                <a:cs typeface="Times New Roman" panose="02020603050405020304" pitchFamily="18" charset="0"/>
              </a:rPr>
              <a:t>Multi Unit acquisition is already a BHAG</a:t>
            </a:r>
          </a:p>
          <a:p>
            <a:pPr eaLnBrk="1" hangingPunct="1"/>
            <a:r>
              <a:rPr lang="en-US" altLang="en-US" sz="2200" b="1" dirty="0" smtClean="0">
                <a:cs typeface="Times New Roman" panose="02020603050405020304" pitchFamily="18" charset="0"/>
              </a:rPr>
              <a:t>Details of your goal:</a:t>
            </a:r>
          </a:p>
          <a:p>
            <a:pPr eaLnBrk="1" hangingPunct="1"/>
            <a:r>
              <a:rPr lang="en-US" altLang="en-US" sz="2200" dirty="0" smtClean="0">
                <a:cs typeface="Times New Roman" panose="02020603050405020304" pitchFamily="18" charset="0"/>
              </a:rPr>
              <a:t>Motivation</a:t>
            </a:r>
          </a:p>
          <a:p>
            <a:pPr eaLnBrk="1" hangingPunct="1"/>
            <a:r>
              <a:rPr lang="en-US" altLang="en-US" sz="2200" dirty="0" smtClean="0">
                <a:cs typeface="Times New Roman" panose="02020603050405020304" pitchFamily="18" charset="0"/>
              </a:rPr>
              <a:t>Actions needed to accomplish this goal</a:t>
            </a:r>
          </a:p>
          <a:p>
            <a:pPr eaLnBrk="1" hangingPunct="1"/>
            <a:r>
              <a:rPr lang="en-US" altLang="en-US" sz="2200" dirty="0" smtClean="0">
                <a:cs typeface="Times New Roman" panose="02020603050405020304" pitchFamily="18" charset="0"/>
              </a:rPr>
              <a:t>Specific steps to accomplish</a:t>
            </a:r>
          </a:p>
          <a:p>
            <a:pPr eaLnBrk="1" hangingPunct="1"/>
            <a:r>
              <a:rPr lang="en-US" altLang="en-US" sz="2200" dirty="0" smtClean="0">
                <a:cs typeface="Times New Roman" panose="02020603050405020304" pitchFamily="18" charset="0"/>
              </a:rPr>
              <a:t>Picture these units rented and with “your” tenants</a:t>
            </a:r>
          </a:p>
          <a:p>
            <a:pPr eaLnBrk="1" hangingPunct="1"/>
            <a:r>
              <a:rPr lang="en-US" altLang="en-US" sz="2200" dirty="0" smtClean="0">
                <a:cs typeface="Times New Roman" panose="02020603050405020304" pitchFamily="18" charset="0"/>
              </a:rPr>
              <a:t>Daily actions</a:t>
            </a:r>
          </a:p>
          <a:p>
            <a:pPr eaLnBrk="1" hangingPunct="1"/>
            <a:r>
              <a:rPr lang="en-US" altLang="en-US" sz="2200" b="1" dirty="0" smtClean="0">
                <a:cs typeface="Times New Roman" panose="02020603050405020304" pitchFamily="18" charset="0"/>
              </a:rPr>
              <a:t>TRACK YOUR ACTIONS, YOUR STEPS AND SUCCESS STREAKS</a:t>
            </a:r>
          </a:p>
          <a:p>
            <a:pPr eaLnBrk="1" hangingPunct="1"/>
            <a:r>
              <a:rPr lang="en-US" altLang="en-US" sz="2200" b="1" dirty="0" smtClean="0">
                <a:cs typeface="Times New Roman" panose="02020603050405020304" pitchFamily="18" charset="0"/>
              </a:rPr>
              <a:t>Talk to:</a:t>
            </a:r>
          </a:p>
          <a:p>
            <a:pPr eaLnBrk="1" hangingPunct="1"/>
            <a:r>
              <a:rPr lang="en-US" altLang="en-US" sz="2200" dirty="0" smtClean="0">
                <a:cs typeface="Times New Roman" panose="02020603050405020304" pitchFamily="18" charset="0"/>
              </a:rPr>
              <a:t>Don’t </a:t>
            </a:r>
            <a:r>
              <a:rPr lang="en-US" altLang="en-US" sz="2200" dirty="0" err="1" smtClean="0">
                <a:cs typeface="Times New Roman" panose="02020603050405020304" pitchFamily="18" charset="0"/>
              </a:rPr>
              <a:t>wanter’s</a:t>
            </a:r>
            <a:endParaRPr lang="en-US" altLang="en-US" sz="2200" dirty="0" smtClean="0">
              <a:cs typeface="Times New Roman" panose="02020603050405020304" pitchFamily="18" charset="0"/>
            </a:endParaRPr>
          </a:p>
          <a:p>
            <a:pPr eaLnBrk="1" hangingPunct="1"/>
            <a:r>
              <a:rPr lang="en-US" altLang="en-US" sz="2200" dirty="0" smtClean="0">
                <a:cs typeface="Times New Roman" panose="02020603050405020304" pitchFamily="18" charset="0"/>
              </a:rPr>
              <a:t>Not being well managed</a:t>
            </a:r>
          </a:p>
          <a:p>
            <a:pPr eaLnBrk="1" hangingPunct="1"/>
            <a:endParaRPr lang="en-US" altLang="en-US" dirty="0" smtClean="0">
              <a:cs typeface="Times New Roman" panose="02020603050405020304" pitchFamily="18" charset="0"/>
            </a:endParaRPr>
          </a:p>
        </p:txBody>
      </p:sp>
      <p:sp>
        <p:nvSpPr>
          <p:cNvPr id="4" name="Slide Number Placeholder 3"/>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34BE26CE-2AFA-49C6-8FF6-A2204AB6C870}" type="slidenum">
              <a:rPr lang="en-US" altLang="en-US" sz="1200">
                <a:solidFill>
                  <a:srgbClr val="88A44D"/>
                </a:solidFill>
              </a:rPr>
              <a:pPr eaLnBrk="1" hangingPunct="1"/>
              <a:t>52</a:t>
            </a:fld>
            <a:endParaRPr lang="en-US" altLang="en-US" sz="1200">
              <a:solidFill>
                <a:srgbClr val="88A44D"/>
              </a:solidFill>
            </a:endParaRP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177636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28750" y="1085850"/>
            <a:ext cx="6172200" cy="514350"/>
          </a:xfrm>
        </p:spPr>
        <p:txBody>
          <a:bodyPr>
            <a:noAutofit/>
          </a:bodyPr>
          <a:lstStyle/>
          <a:p>
            <a:pPr eaLnBrk="1" hangingPunct="1">
              <a:defRPr/>
            </a:pPr>
            <a:r>
              <a:rPr lang="en-US" sz="3600" dirty="0" smtClean="0">
                <a:solidFill>
                  <a:schemeClr val="tx1"/>
                </a:solidFill>
                <a:latin typeface="+mn-lt"/>
                <a:ea typeface="Tahoma" pitchFamily="34" charset="0"/>
                <a:cs typeface="Times New Roman" pitchFamily="18" charset="0"/>
              </a:rPr>
              <a:t>Who am I?</a:t>
            </a:r>
          </a:p>
        </p:txBody>
      </p:sp>
      <p:sp>
        <p:nvSpPr>
          <p:cNvPr id="16387" name="Rectangle 3"/>
          <p:cNvSpPr>
            <a:spLocks noGrp="1" noChangeArrowheads="1"/>
          </p:cNvSpPr>
          <p:nvPr>
            <p:ph sz="quarter" idx="1"/>
          </p:nvPr>
        </p:nvSpPr>
        <p:spPr>
          <a:xfrm>
            <a:off x="1600200" y="2057400"/>
            <a:ext cx="6400800" cy="3429000"/>
          </a:xfrm>
        </p:spPr>
        <p:txBody>
          <a:bodyPr>
            <a:normAutofit fontScale="92500" lnSpcReduction="10000"/>
          </a:bodyPr>
          <a:lstStyle/>
          <a:p>
            <a:pPr algn="ctr" eaLnBrk="1" hangingPunct="1">
              <a:lnSpc>
                <a:spcPct val="85000"/>
              </a:lnSpc>
              <a:spcBef>
                <a:spcPct val="15000"/>
              </a:spcBef>
              <a:buFontTx/>
              <a:buNone/>
            </a:pPr>
            <a:endParaRPr lang="en-US" altLang="en-US" sz="1350" dirty="0">
              <a:ea typeface="Tahoma" panose="020B0604030504040204" pitchFamily="34" charset="0"/>
              <a:cs typeface="Times New Roman" panose="02020603050405020304" pitchFamily="18" charset="0"/>
            </a:endParaRPr>
          </a:p>
          <a:p>
            <a:pPr eaLnBrk="1" hangingPunct="1"/>
            <a:r>
              <a:rPr lang="en-US" altLang="en-US" sz="3000" dirty="0" smtClean="0">
                <a:ea typeface="Tahoma" panose="020B0604030504040204" pitchFamily="34" charset="0"/>
                <a:cs typeface="Times New Roman" panose="02020603050405020304" pitchFamily="18" charset="0"/>
              </a:rPr>
              <a:t>Sales and marketing professional. </a:t>
            </a:r>
          </a:p>
          <a:p>
            <a:pPr eaLnBrk="1" hangingPunct="1"/>
            <a:r>
              <a:rPr lang="en-US" altLang="en-US" sz="3000" dirty="0" smtClean="0">
                <a:ea typeface="Tahoma" panose="020B0604030504040204" pitchFamily="34" charset="0"/>
                <a:cs typeface="Times New Roman" panose="02020603050405020304" pitchFamily="18" charset="0"/>
              </a:rPr>
              <a:t>Sales for large corporations. Including the second largest pant manufacture in the world. Laid off December 15, 1989. #1 </a:t>
            </a:r>
          </a:p>
          <a:p>
            <a:pPr eaLnBrk="1" hangingPunct="1"/>
            <a:r>
              <a:rPr lang="en-US" altLang="en-US" sz="3000" dirty="0" smtClean="0">
                <a:ea typeface="Tahoma" panose="020B0604030504040204" pitchFamily="34" charset="0"/>
                <a:cs typeface="Times New Roman" panose="02020603050405020304" pitchFamily="18" charset="0"/>
              </a:rPr>
              <a:t>September 14, 2011. #2</a:t>
            </a:r>
          </a:p>
          <a:p>
            <a:pPr eaLnBrk="1" hangingPunct="1"/>
            <a:r>
              <a:rPr lang="en-US" altLang="en-US" sz="3000" dirty="0" smtClean="0">
                <a:ea typeface="Tahoma" panose="020B0604030504040204" pitchFamily="34" charset="0"/>
                <a:cs typeface="Times New Roman" panose="02020603050405020304" pitchFamily="18" charset="0"/>
              </a:rPr>
              <a:t>Enough is enough.</a:t>
            </a:r>
          </a:p>
          <a:p>
            <a:pPr eaLnBrk="1" hangingPunct="1"/>
            <a:r>
              <a:rPr lang="en-US" altLang="en-US" sz="3000" dirty="0" smtClean="0">
                <a:ea typeface="Tahoma" panose="020B0604030504040204" pitchFamily="34" charset="0"/>
                <a:cs typeface="Times New Roman" panose="02020603050405020304" pitchFamily="18" charset="0"/>
              </a:rPr>
              <a:t>John M. @ the theater. </a:t>
            </a:r>
          </a:p>
          <a:p>
            <a:pPr eaLnBrk="1" hangingPunct="1">
              <a:buFontTx/>
              <a:buNone/>
            </a:pPr>
            <a:endParaRPr lang="en-US" altLang="en-US" dirty="0" smtClean="0">
              <a:solidFill>
                <a:srgbClr val="0000FF"/>
              </a:solidFill>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44A0E779-35B2-48BC-A40B-82FA7B28BE6E}" type="slidenum">
              <a:rPr lang="en-US" altLang="en-US" sz="1200">
                <a:solidFill>
                  <a:srgbClr val="88A44D"/>
                </a:solidFill>
              </a:rPr>
              <a:pPr eaLnBrk="1" hangingPunct="1"/>
              <a:t>6</a:t>
            </a:fld>
            <a:endParaRPr lang="en-US" altLang="en-US" sz="1200">
              <a:solidFill>
                <a:srgbClr val="88A44D"/>
              </a:solidFill>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spTree>
    <p:extLst>
      <p:ext uri="{BB962C8B-B14F-4D97-AF65-F5344CB8AC3E}">
        <p14:creationId xmlns:p14="http://schemas.microsoft.com/office/powerpoint/2010/main" val="4277909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anim calcmode="lin" valueType="num">
                                      <p:cBhvr additive="base">
                                        <p:cTn id="7"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anim calcmode="lin" valueType="num">
                                      <p:cBhvr additive="base">
                                        <p:cTn id="19"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47800" y="990600"/>
            <a:ext cx="6286500" cy="5062924"/>
          </a:xfrm>
          <a:prstGeom prst="rect">
            <a:avLst/>
          </a:prstGeom>
          <a:noFill/>
          <a:ln w="9525">
            <a:noFill/>
            <a:miter lim="800000"/>
            <a:headEnd/>
            <a:tailEnd/>
          </a:ln>
        </p:spPr>
        <p:txBody>
          <a:bodyPr>
            <a:spAutoFit/>
          </a:bodyPr>
          <a:lstStyle/>
          <a:p>
            <a:r>
              <a:rPr lang="en-US" sz="2000" b="1" dirty="0">
                <a:latin typeface="+mn-lt"/>
              </a:rPr>
              <a:t>October 1, 2002</a:t>
            </a:r>
          </a:p>
          <a:p>
            <a:endParaRPr lang="en-US" sz="1500" b="1" dirty="0">
              <a:latin typeface="+mn-lt"/>
            </a:endParaRPr>
          </a:p>
          <a:p>
            <a:r>
              <a:rPr lang="en-US" sz="1800" dirty="0">
                <a:latin typeface="+mn-lt"/>
              </a:rPr>
              <a:t>To: Betty &amp; Chris @ Sacramento Professional Network</a:t>
            </a:r>
          </a:p>
          <a:p>
            <a:r>
              <a:rPr lang="en-US" sz="1800" dirty="0">
                <a:latin typeface="+mn-lt"/>
              </a:rPr>
              <a:t>From: David Granzella</a:t>
            </a:r>
          </a:p>
          <a:p>
            <a:endParaRPr lang="en-US" sz="1800" dirty="0">
              <a:latin typeface="+mn-lt"/>
            </a:endParaRPr>
          </a:p>
          <a:p>
            <a:r>
              <a:rPr lang="en-US" sz="1800" dirty="0">
                <a:latin typeface="+mn-lt"/>
              </a:rPr>
              <a:t>Well I am making a job a job / career.</a:t>
            </a:r>
          </a:p>
          <a:p>
            <a:r>
              <a:rPr lang="en-US" sz="1800" dirty="0">
                <a:latin typeface="+mn-lt"/>
              </a:rPr>
              <a:t>I am sick and tired of being sick and tired, being at the mercy of an employer.</a:t>
            </a:r>
          </a:p>
          <a:p>
            <a:endParaRPr lang="en-US" sz="1800" dirty="0">
              <a:latin typeface="+mn-lt"/>
            </a:endParaRPr>
          </a:p>
          <a:p>
            <a:r>
              <a:rPr lang="en-US" sz="1800" dirty="0">
                <a:latin typeface="+mn-lt"/>
              </a:rPr>
              <a:t>I am building a property investment company, with some partners in crime who also want to be their own boss, while possibly having some control over our own lives. I was laid off at 35 &amp; 45, and I have no intention of being laid off again at 55. So we will see what Gods will is for me and if I can stay out of the way.</a:t>
            </a:r>
          </a:p>
          <a:p>
            <a:endParaRPr lang="en-US" sz="1800" dirty="0">
              <a:latin typeface="+mn-lt"/>
            </a:endParaRPr>
          </a:p>
          <a:p>
            <a:r>
              <a:rPr lang="en-US" sz="1800" dirty="0">
                <a:latin typeface="+mn-lt"/>
              </a:rPr>
              <a:t>Thanks one and all for your help and support.</a:t>
            </a:r>
          </a:p>
          <a:p>
            <a:r>
              <a:rPr lang="en-US" sz="1800" dirty="0">
                <a:latin typeface="+mn-lt"/>
              </a:rPr>
              <a:t>David Granzella</a:t>
            </a:r>
          </a:p>
        </p:txBody>
      </p:sp>
    </p:spTree>
    <p:extLst>
      <p:ext uri="{BB962C8B-B14F-4D97-AF65-F5344CB8AC3E}">
        <p14:creationId xmlns:p14="http://schemas.microsoft.com/office/powerpoint/2010/main" val="1106255442"/>
      </p:ext>
    </p:extLst>
  </p:cSld>
  <p:clrMapOvr>
    <a:masterClrMapping/>
  </p:clrMapOvr>
  <mc:AlternateContent xmlns:mc="http://schemas.openxmlformats.org/markup-compatibility/2006" xmlns:p14="http://schemas.microsoft.com/office/powerpoint/2010/main">
    <mc:Choice Requires="p14">
      <p:transition spd="slow" p14:dur="800" advClick="0" advTm="20000">
        <p:circle/>
      </p:transition>
    </mc:Choice>
    <mc:Fallback xmlns="">
      <p:transition spd="slow" advClick="0" advTm="2000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1130299"/>
            <a:ext cx="6172200" cy="514350"/>
          </a:xfrm>
        </p:spPr>
        <p:txBody>
          <a:bodyPr>
            <a:noAutofit/>
          </a:bodyPr>
          <a:lstStyle/>
          <a:p>
            <a:pPr eaLnBrk="1" hangingPunct="1">
              <a:defRPr/>
            </a:pPr>
            <a:r>
              <a:rPr lang="en-US" sz="3200" dirty="0" smtClean="0">
                <a:solidFill>
                  <a:schemeClr val="tx1"/>
                </a:solidFill>
                <a:latin typeface="+mn-lt"/>
                <a:ea typeface="Tahoma" pitchFamily="34" charset="0"/>
                <a:cs typeface="Times New Roman" pitchFamily="18" charset="0"/>
              </a:rPr>
              <a:t>Freedom from…</a:t>
            </a:r>
          </a:p>
        </p:txBody>
      </p:sp>
      <p:sp>
        <p:nvSpPr>
          <p:cNvPr id="4" name="Slide Number Placeholder 3"/>
          <p:cNvSpPr>
            <a:spLocks noGrp="1"/>
          </p:cNvSpPr>
          <p:nvPr>
            <p:ph type="sldNum" sz="quarter" idx="12"/>
          </p:nvPr>
        </p:nvSpPr>
        <p:spPr/>
        <p:txBody>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fld id="{44A0E779-35B2-48BC-A40B-82FA7B28BE6E}" type="slidenum">
              <a:rPr lang="en-US" altLang="en-US" sz="1200">
                <a:solidFill>
                  <a:srgbClr val="88A44D"/>
                </a:solidFill>
              </a:rPr>
              <a:pPr eaLnBrk="1" hangingPunct="1"/>
              <a:t>8</a:t>
            </a:fld>
            <a:endParaRPr lang="en-US" altLang="en-US" sz="1200">
              <a:solidFill>
                <a:srgbClr val="88A44D"/>
              </a:solidFill>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sz="2400">
                <a:solidFill>
                  <a:srgbClr val="0000FF"/>
                </a:solidFill>
                <a:latin typeface="Abadi MT Condensed Light" pitchFamily="34" charset="0"/>
              </a:defRPr>
            </a:lvl1pPr>
            <a:lvl2pPr marL="557213" indent="-214313" eaLnBrk="0" hangingPunct="0">
              <a:defRPr sz="2400">
                <a:solidFill>
                  <a:srgbClr val="0000FF"/>
                </a:solidFill>
                <a:latin typeface="Abadi MT Condensed Light" pitchFamily="34" charset="0"/>
              </a:defRPr>
            </a:lvl2pPr>
            <a:lvl3pPr marL="857250" indent="-171450" eaLnBrk="0" hangingPunct="0">
              <a:defRPr sz="2400">
                <a:solidFill>
                  <a:srgbClr val="0000FF"/>
                </a:solidFill>
                <a:latin typeface="Abadi MT Condensed Light" pitchFamily="34" charset="0"/>
              </a:defRPr>
            </a:lvl3pPr>
            <a:lvl4pPr marL="1200150" indent="-171450" eaLnBrk="0" hangingPunct="0">
              <a:defRPr sz="2400">
                <a:solidFill>
                  <a:srgbClr val="0000FF"/>
                </a:solidFill>
                <a:latin typeface="Abadi MT Condensed Light" pitchFamily="34" charset="0"/>
              </a:defRPr>
            </a:lvl4pPr>
            <a:lvl5pPr marL="1543050" indent="-171450" eaLnBrk="0" hangingPunct="0">
              <a:defRPr sz="2400">
                <a:solidFill>
                  <a:srgbClr val="0000FF"/>
                </a:solidFill>
                <a:latin typeface="Abadi MT Condensed Light" pitchFamily="34" charset="0"/>
              </a:defRPr>
            </a:lvl5pPr>
            <a:lvl6pPr marL="1885950" indent="-171450" eaLnBrk="0" fontAlgn="base" hangingPunct="0">
              <a:spcBef>
                <a:spcPct val="0"/>
              </a:spcBef>
              <a:spcAft>
                <a:spcPct val="0"/>
              </a:spcAft>
              <a:defRPr sz="2400">
                <a:solidFill>
                  <a:srgbClr val="0000FF"/>
                </a:solidFill>
                <a:latin typeface="Abadi MT Condensed Light" pitchFamily="34" charset="0"/>
              </a:defRPr>
            </a:lvl6pPr>
            <a:lvl7pPr marL="2228850" indent="-171450" eaLnBrk="0" fontAlgn="base" hangingPunct="0">
              <a:spcBef>
                <a:spcPct val="0"/>
              </a:spcBef>
              <a:spcAft>
                <a:spcPct val="0"/>
              </a:spcAft>
              <a:defRPr sz="2400">
                <a:solidFill>
                  <a:srgbClr val="0000FF"/>
                </a:solidFill>
                <a:latin typeface="Abadi MT Condensed Light" pitchFamily="34" charset="0"/>
              </a:defRPr>
            </a:lvl7pPr>
            <a:lvl8pPr marL="2571750" indent="-171450" eaLnBrk="0" fontAlgn="base" hangingPunct="0">
              <a:spcBef>
                <a:spcPct val="0"/>
              </a:spcBef>
              <a:spcAft>
                <a:spcPct val="0"/>
              </a:spcAft>
              <a:defRPr sz="2400">
                <a:solidFill>
                  <a:srgbClr val="0000FF"/>
                </a:solidFill>
                <a:latin typeface="Abadi MT Condensed Light" pitchFamily="34" charset="0"/>
              </a:defRPr>
            </a:lvl8pPr>
            <a:lvl9pPr marL="2914650" indent="-171450" eaLnBrk="0" fontAlgn="base" hangingPunct="0">
              <a:spcBef>
                <a:spcPct val="0"/>
              </a:spcBef>
              <a:spcAft>
                <a:spcPct val="0"/>
              </a:spcAft>
              <a:defRPr sz="2400">
                <a:solidFill>
                  <a:srgbClr val="0000FF"/>
                </a:solidFill>
                <a:latin typeface="Abadi MT Condensed Light" pitchFamily="34" charset="0"/>
              </a:defRPr>
            </a:lvl9pPr>
          </a:lstStyle>
          <a:p>
            <a:pPr eaLnBrk="1" hangingPunct="1"/>
            <a:r>
              <a:rPr lang="en-US" altLang="en-US" sz="900">
                <a:solidFill>
                  <a:srgbClr val="FFFFFF"/>
                </a:solidFill>
              </a:rPr>
              <a:t>Copyright - Rosemount Investments, Inc</a:t>
            </a:r>
          </a:p>
        </p:txBody>
      </p:sp>
      <p:pic>
        <p:nvPicPr>
          <p:cNvPr id="1026" name="Picture 2" descr="Image result for freedom from"/>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908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30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1600" dirty="0">
                <a:latin typeface="+mn-lt"/>
                <a:cs typeface="Times New Roman" panose="02020603050405020304" pitchFamily="18" charset="0"/>
              </a:rPr>
              <a:t>John Schaub, Peter Fortunato, Walter Wofford, Quincy and Nathan Long, Tom Wilson, Bruce and Aaron Norris, Jack Miller, Jim Harris, Jack Shea, </a:t>
            </a:r>
            <a:r>
              <a:rPr lang="en-US" altLang="en-US" sz="1600" dirty="0" smtClean="0">
                <a:latin typeface="+mn-lt"/>
                <a:cs typeface="Times New Roman" panose="02020603050405020304" pitchFamily="18" charset="0"/>
              </a:rPr>
              <a:t>Dyches Boddiford</a:t>
            </a:r>
            <a:r>
              <a:rPr lang="en-US" altLang="en-US" sz="1600" dirty="0">
                <a:latin typeface="+mn-lt"/>
                <a:cs typeface="Times New Roman" panose="02020603050405020304" pitchFamily="18" charset="0"/>
              </a:rPr>
              <a:t>, </a:t>
            </a:r>
            <a:r>
              <a:rPr lang="en-US" altLang="en-US" sz="1600" dirty="0" smtClean="0">
                <a:latin typeface="+mn-lt"/>
                <a:cs typeface="Times New Roman" panose="02020603050405020304" pitchFamily="18" charset="0"/>
              </a:rPr>
              <a:t>Dave Wilson, Sean </a:t>
            </a:r>
            <a:r>
              <a:rPr lang="en-US" altLang="en-US" sz="1600" dirty="0">
                <a:latin typeface="+mn-lt"/>
                <a:cs typeface="Times New Roman" panose="02020603050405020304" pitchFamily="18" charset="0"/>
              </a:rPr>
              <a:t>O’Toole, Doug Duncan and a host of other valued relationships…</a:t>
            </a:r>
            <a:br>
              <a:rPr lang="en-US" altLang="en-US" sz="1600" dirty="0">
                <a:latin typeface="+mn-lt"/>
                <a:cs typeface="Times New Roman" panose="02020603050405020304" pitchFamily="18" charset="0"/>
              </a:rPr>
            </a:br>
            <a:endParaRPr lang="en-US" sz="1600" dirty="0">
              <a:latin typeface="+mn-lt"/>
            </a:endParaRPr>
          </a:p>
        </p:txBody>
      </p:sp>
      <p:pic>
        <p:nvPicPr>
          <p:cNvPr id="5"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720" y="1825625"/>
            <a:ext cx="653855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6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539029</TotalTime>
  <Words>1436</Words>
  <Application>Microsoft Office PowerPoint</Application>
  <PresentationFormat>On-screen Show (4:3)</PresentationFormat>
  <Paragraphs>331</Paragraphs>
  <Slides>52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52</vt:i4>
      </vt:variant>
    </vt:vector>
  </HeadingPairs>
  <TitlesOfParts>
    <vt:vector size="66" baseType="lpstr">
      <vt:lpstr>Abadi MT Condensed Light</vt:lpstr>
      <vt:lpstr>Arial</vt:lpstr>
      <vt:lpstr>Cairo</vt:lpstr>
      <vt:lpstr>Calibri</vt:lpstr>
      <vt:lpstr>Calibri Light</vt:lpstr>
      <vt:lpstr>Gill Sans</vt:lpstr>
      <vt:lpstr>Helvetica Neue</vt:lpstr>
      <vt:lpstr>Lora Bold</vt:lpstr>
      <vt:lpstr>Lora Regular</vt:lpstr>
      <vt:lpstr>Rockwell Condensed</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Who am I?</vt:lpstr>
      <vt:lpstr>PowerPoint Presentation</vt:lpstr>
      <vt:lpstr>Freedom from…</vt:lpstr>
      <vt:lpstr>John Schaub, Peter Fortunato, Walter Wofford, Quincy and Nathan Long, Tom Wilson, Bruce and Aaron Norris, Jack Miller, Jim Harris, Jack Shea, Dyches Boddiford, Dave Wilson, Sean O’Toole, Doug Duncan and a host of other valued relationships… </vt:lpstr>
      <vt:lpstr>How did I start?</vt:lpstr>
      <vt:lpstr>How did I stay in the game?</vt:lpstr>
      <vt:lpstr>What were my two most important assets?</vt:lpstr>
      <vt:lpstr>Freedom to…</vt:lpstr>
      <vt:lpstr>PowerPoint Presentation</vt:lpstr>
      <vt:lpstr>PowerPoint Presentation</vt:lpstr>
      <vt:lpstr>Learn to maximize thi$ tool! Sharpest knife in the tool box…</vt:lpstr>
      <vt:lpstr>PowerPoint Presentation</vt:lpstr>
      <vt:lpstr>PowerPoint Presentation</vt:lpstr>
      <vt:lpstr>My favorite landlord. No problem here Shirley.</vt:lpstr>
      <vt:lpstr>Jay’s Teaching Model   6 Properties, 40 Units</vt:lpstr>
      <vt:lpstr>“Fixer Jay” Jay P. DeCima  fixerjay.com</vt:lpstr>
      <vt:lpstr>“Are your Ducks in a Row?”</vt:lpstr>
      <vt:lpstr>PowerPoint Presentation</vt:lpstr>
      <vt:lpstr>PowerPoint Presentation</vt:lpstr>
      <vt:lpstr>(There are) No Stupid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ProprtyRadar</vt:lpstr>
      <vt:lpstr>PowerPoint Presentation</vt:lpstr>
      <vt:lpstr>Creating Opportunities </vt:lpstr>
      <vt:lpstr>PowerPoint Presentation</vt:lpstr>
      <vt:lpstr>Rentals</vt:lpstr>
      <vt:lpstr>PowerPoint Presentation</vt:lpstr>
      <vt:lpstr>Rental</vt:lpstr>
      <vt:lpstr>Home!</vt:lpstr>
      <vt:lpstr>Take the Next Step</vt:lpstr>
      <vt:lpstr>PowerPoint Presentation</vt:lpstr>
      <vt:lpstr>PowerPoint Presentation</vt:lpstr>
      <vt:lpstr>PowerPoint Presentation</vt:lpstr>
      <vt:lpstr>PowerPoint Presentation</vt:lpstr>
      <vt:lpstr>PowerPoint Presentation</vt:lpstr>
      <vt:lpstr>Hemlane</vt:lpstr>
      <vt:lpstr>PowerPoint Presentation</vt:lpstr>
      <vt:lpstr>January 2019    Daisy Drive Community</vt:lpstr>
      <vt:lpstr>End Game </vt:lpstr>
      <vt:lpstr>End Game!</vt:lpstr>
      <vt:lpstr>“If you want to live a happy life, tie it to a goal, not to people or objects.” A. Einstein </vt:lpstr>
    </vt:vector>
  </TitlesOfParts>
  <Company>Vision Real Estate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Granzella</dc:creator>
  <cp:lastModifiedBy>david g</cp:lastModifiedBy>
  <cp:revision>2039</cp:revision>
  <cp:lastPrinted>2019-01-17T22:42:01Z</cp:lastPrinted>
  <dcterms:created xsi:type="dcterms:W3CDTF">2012-02-23T22:02:52Z</dcterms:created>
  <dcterms:modified xsi:type="dcterms:W3CDTF">2019-01-19T20:20:04Z</dcterms:modified>
</cp:coreProperties>
</file>