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2" r:id="rId2"/>
    <p:sldId id="257" r:id="rId3"/>
    <p:sldId id="268" r:id="rId4"/>
    <p:sldId id="258" r:id="rId5"/>
    <p:sldId id="259" r:id="rId6"/>
    <p:sldId id="260" r:id="rId7"/>
    <p:sldId id="267" r:id="rId8"/>
    <p:sldId id="263" r:id="rId9"/>
    <p:sldId id="264" r:id="rId10"/>
    <p:sldId id="265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573" autoAdjust="0"/>
  </p:normalViewPr>
  <p:slideViewPr>
    <p:cSldViewPr>
      <p:cViewPr varScale="1">
        <p:scale>
          <a:sx n="121" d="100"/>
          <a:sy n="121" d="100"/>
        </p:scale>
        <p:origin x="13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3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63F2A-6CB8-4946-A50A-F9DB06AF102E}" type="datetimeFigureOut">
              <a:rPr lang="en-US" smtClean="0"/>
              <a:t>8/16/2017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689AFA-A6C5-E346-A5F9-386CAD9304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5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8BB80-3051-473A-A315-49ED0DF73F9F}" type="datetimeFigureOut">
              <a:rPr lang="en-US" smtClean="0"/>
              <a:pPr/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7F7A2-6DBE-4BB2-9F61-8988F1BAB0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lb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387" y="1143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8900" b="1" dirty="0" smtClean="0">
                <a:latin typeface="+mn-lt"/>
              </a:rPr>
              <a:t>MERTON’S </a:t>
            </a:r>
            <a:br>
              <a:rPr lang="en-US" sz="8900" b="1" dirty="0" smtClean="0">
                <a:latin typeface="+mn-lt"/>
              </a:rPr>
            </a:br>
            <a:r>
              <a:rPr lang="en-US" sz="8900" b="1" dirty="0" smtClean="0">
                <a:latin typeface="+mn-lt"/>
              </a:rPr>
              <a:t> CONSTRUCTION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-23813" y="2667000"/>
            <a:ext cx="9144000" cy="381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/>
              <a:t>Building Solutions Together</a:t>
            </a:r>
          </a:p>
          <a:p>
            <a:pPr marL="0" indent="0" algn="ctr">
              <a:buNone/>
            </a:pPr>
            <a:r>
              <a:rPr lang="en-US" sz="4000" b="1" dirty="0" smtClean="0"/>
              <a:t>Licensed, Bonded &amp; Insured</a:t>
            </a:r>
          </a:p>
          <a:p>
            <a:pPr marL="0" indent="0" algn="ctr">
              <a:buNone/>
            </a:pPr>
            <a:r>
              <a:rPr lang="en-US" sz="4000" b="1" dirty="0" smtClean="0"/>
              <a:t>Turnkey General Contractor</a:t>
            </a:r>
          </a:p>
          <a:p>
            <a:pPr marL="0" indent="0" algn="ctr">
              <a:buNone/>
            </a:pPr>
            <a:r>
              <a:rPr lang="en-US" sz="4000" b="1" dirty="0" smtClean="0"/>
              <a:t>Ca St </a:t>
            </a:r>
            <a:r>
              <a:rPr lang="en-US" sz="4000" b="1" dirty="0" err="1" smtClean="0"/>
              <a:t>Lic</a:t>
            </a:r>
            <a:r>
              <a:rPr lang="en-US" sz="4000" b="1" dirty="0" smtClean="0"/>
              <a:t> #898904</a:t>
            </a:r>
          </a:p>
          <a:p>
            <a:pPr marL="0" indent="0" algn="ctr">
              <a:buNone/>
            </a:pPr>
            <a:r>
              <a:rPr lang="en-US" sz="4000" b="1" dirty="0" smtClean="0"/>
              <a:t>(916) 365-1451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7123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DUE DILIGENCE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DEFINITION- </a:t>
            </a:r>
          </a:p>
          <a:p>
            <a:r>
              <a:rPr lang="en-US" sz="3600" dirty="0" smtClean="0"/>
              <a:t>REASONABLE STEPS TAKEN BY A PERSON IN ORDER TO SATISFY A LEGAL REQUIREMENT</a:t>
            </a:r>
          </a:p>
          <a:p>
            <a:r>
              <a:rPr lang="en-US" sz="3600" dirty="0" smtClean="0"/>
              <a:t>THE RESEARCH A COMPANY PERFORMS BEFORE ENGAGING IN A FINANCIAL TRANSACTION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3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MERTON’S CONSTRUCTION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TURNKEY GENERAL CONTRACTOR</a:t>
            </a:r>
          </a:p>
          <a:p>
            <a:pPr algn="ctr">
              <a:buNone/>
            </a:pPr>
            <a:r>
              <a:rPr lang="en-US" b="1" dirty="0" smtClean="0"/>
              <a:t>LICENSED, BONDED &amp; INSURED</a:t>
            </a:r>
          </a:p>
          <a:p>
            <a:pPr algn="ctr">
              <a:buNone/>
            </a:pPr>
            <a:r>
              <a:rPr lang="en-US" b="1" dirty="0" smtClean="0"/>
              <a:t>CA STATE LIC # 898904</a:t>
            </a:r>
          </a:p>
          <a:p>
            <a:pPr algn="ctr">
              <a:buNone/>
            </a:pPr>
            <a:r>
              <a:rPr lang="en-US" sz="4000" b="1" dirty="0" smtClean="0"/>
              <a:t>(916) 365-1451</a:t>
            </a:r>
          </a:p>
          <a:p>
            <a:pPr algn="ctr">
              <a:buNone/>
            </a:pPr>
            <a:r>
              <a:rPr lang="en-US" sz="4000" b="1" dirty="0" smtClean="0"/>
              <a:t>PLEASE FEEL FREE TO CALL ANYTIME WITH QUESTIONS OR FOR ADVICE</a:t>
            </a:r>
            <a:endParaRPr lang="en-US" sz="40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CONTRACTORS STATE LICENSE BOARD URGES USING THESE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40000" lnSpcReduction="20000"/>
          </a:bodyPr>
          <a:lstStyle/>
          <a:p>
            <a:r>
              <a:rPr lang="en-US" sz="5900" dirty="0" smtClean="0"/>
              <a:t>Don’t be misled by unlicensed contractors who give a business or handyman's license number</a:t>
            </a:r>
          </a:p>
          <a:p>
            <a:r>
              <a:rPr lang="en-US" sz="5900" dirty="0" smtClean="0"/>
              <a:t>All licensed Contractors must carry their current CSLB pocket license card at all times</a:t>
            </a:r>
          </a:p>
          <a:p>
            <a:r>
              <a:rPr lang="en-US" sz="5900" dirty="0" smtClean="0"/>
              <a:t>Ask for photo ID to match to card - License has only 6 or low 7 #s and General Contractors have a B not a C</a:t>
            </a:r>
          </a:p>
          <a:p>
            <a:r>
              <a:rPr lang="en-US" sz="5900" dirty="0" smtClean="0"/>
              <a:t>Always use a Licensed, Bonded &amp; Insured Contractor</a:t>
            </a:r>
          </a:p>
          <a:p>
            <a:r>
              <a:rPr lang="en-US" sz="5900" dirty="0" smtClean="0"/>
              <a:t>Deposit must be $1000 or 10%, whichever is less</a:t>
            </a:r>
          </a:p>
          <a:p>
            <a:r>
              <a:rPr lang="en-US" sz="5900" dirty="0" smtClean="0"/>
              <a:t>Don’t pay cash and only pay for % of work completed</a:t>
            </a:r>
          </a:p>
          <a:p>
            <a:r>
              <a:rPr lang="en-US" sz="5900" dirty="0" smtClean="0"/>
              <a:t>Use CSLB ‘Instant License Check’- takes 1 minute</a:t>
            </a:r>
          </a:p>
          <a:p>
            <a:r>
              <a:rPr lang="en-US" sz="5900" dirty="0" smtClean="0"/>
              <a:t>Contractor must provide detailed Contract with allowances for products</a:t>
            </a:r>
          </a:p>
          <a:p>
            <a:r>
              <a:rPr lang="en-US" sz="5900" dirty="0" smtClean="0"/>
              <a:t>Unlicensed Contractors or “Handymen” can only do jobs under $500 including materials - one time</a:t>
            </a:r>
          </a:p>
          <a:p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CONTRACTOR LICENSE CHECK</a:t>
            </a:r>
            <a:br>
              <a:rPr lang="en-US" dirty="0" smtClean="0"/>
            </a:br>
            <a:r>
              <a:rPr lang="en-US" dirty="0" smtClean="0"/>
              <a:t>60 Seconds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 Current CSLB Card- Contractor must carry his at all times</a:t>
            </a:r>
          </a:p>
          <a:p>
            <a:r>
              <a:rPr lang="en-US" dirty="0" smtClean="0"/>
              <a:t>Check ID- Name</a:t>
            </a:r>
          </a:p>
          <a:p>
            <a:r>
              <a:rPr lang="en-US" dirty="0" smtClean="0"/>
              <a:t>Go to </a:t>
            </a:r>
            <a:r>
              <a:rPr lang="en-US" dirty="0" smtClean="0">
                <a:hlinkClick r:id="rId2"/>
              </a:rPr>
              <a:t>www.cslb.com</a:t>
            </a:r>
            <a:endParaRPr lang="en-US" dirty="0" smtClean="0"/>
          </a:p>
          <a:p>
            <a:r>
              <a:rPr lang="en-US" dirty="0" smtClean="0"/>
              <a:t>Type in License #</a:t>
            </a:r>
          </a:p>
          <a:p>
            <a:r>
              <a:rPr lang="en-US" dirty="0" smtClean="0"/>
              <a:t>Get Results</a:t>
            </a:r>
          </a:p>
          <a:p>
            <a:r>
              <a:rPr lang="en-US" dirty="0" smtClean="0"/>
              <a:t>Name on ID must match name on License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73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a contractor with lots of experience with flips, rentals and personal residences</a:t>
            </a:r>
          </a:p>
          <a:p>
            <a:r>
              <a:rPr lang="en-US" dirty="0" smtClean="0"/>
              <a:t>Always Take Notes!</a:t>
            </a:r>
          </a:p>
          <a:p>
            <a:r>
              <a:rPr lang="en-US" dirty="0" smtClean="0"/>
              <a:t>Ask for referrals and visit completed jobs</a:t>
            </a:r>
          </a:p>
          <a:p>
            <a:r>
              <a:rPr lang="en-US" dirty="0" smtClean="0"/>
              <a:t>Estimate should be revisable</a:t>
            </a:r>
          </a:p>
          <a:p>
            <a:r>
              <a:rPr lang="en-US" dirty="0" smtClean="0"/>
              <a:t>Get thorough bid with most items included</a:t>
            </a:r>
          </a:p>
          <a:p>
            <a:r>
              <a:rPr lang="en-US" dirty="0" smtClean="0"/>
              <a:t>Use Confident Contractor that can do anything</a:t>
            </a:r>
          </a:p>
          <a:p>
            <a:r>
              <a:rPr lang="en-US" dirty="0" smtClean="0"/>
              <a:t>Include a Contingency on contract of 10%</a:t>
            </a:r>
          </a:p>
          <a:p>
            <a:r>
              <a:rPr lang="en-US" dirty="0" smtClean="0"/>
              <a:t>Always have a clear and precise signed contract from contractor before starting any work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Schedule Estimate with Contractor ASAP</a:t>
            </a:r>
          </a:p>
          <a:p>
            <a:r>
              <a:rPr lang="en-US" dirty="0" smtClean="0"/>
              <a:t>Change Locks, Secure Property</a:t>
            </a:r>
          </a:p>
          <a:p>
            <a:r>
              <a:rPr lang="en-US" dirty="0" smtClean="0"/>
              <a:t>Leave lights &amp; radio on, talk to neighbors</a:t>
            </a:r>
          </a:p>
          <a:p>
            <a:r>
              <a:rPr lang="en-US" dirty="0" smtClean="0"/>
              <a:t>Leave all utilities on and change into your name</a:t>
            </a:r>
          </a:p>
          <a:p>
            <a:r>
              <a:rPr lang="en-US" dirty="0" smtClean="0"/>
              <a:t>Communicate and answer Contractors calls</a:t>
            </a:r>
          </a:p>
          <a:p>
            <a:r>
              <a:rPr lang="en-US" dirty="0" smtClean="0"/>
              <a:t>Finish your given punch list from Contractor and be punctual to keep job on schedule</a:t>
            </a:r>
          </a:p>
          <a:p>
            <a:r>
              <a:rPr lang="en-US" dirty="0" smtClean="0"/>
              <a:t>Respect Contract and Contractor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CONTRACTOR SHOULD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Protect you and your property</a:t>
            </a:r>
          </a:p>
          <a:p>
            <a:r>
              <a:rPr lang="en-US" dirty="0" smtClean="0"/>
              <a:t>Keep you informed of progress &amp; return calls</a:t>
            </a:r>
          </a:p>
          <a:p>
            <a:r>
              <a:rPr lang="en-US" dirty="0" smtClean="0"/>
              <a:t>Be punctual or call &amp; Keep Jobsite Clean</a:t>
            </a:r>
          </a:p>
          <a:p>
            <a:r>
              <a:rPr lang="en-US" dirty="0" smtClean="0"/>
              <a:t>Have all needed subcontractors if needed</a:t>
            </a:r>
          </a:p>
          <a:p>
            <a:r>
              <a:rPr lang="en-US" dirty="0" smtClean="0"/>
              <a:t>Take time to meet with you to select products</a:t>
            </a:r>
          </a:p>
          <a:p>
            <a:r>
              <a:rPr lang="en-US" dirty="0" smtClean="0"/>
              <a:t>Have several multiple job clients</a:t>
            </a:r>
          </a:p>
          <a:p>
            <a:r>
              <a:rPr lang="en-US" dirty="0" smtClean="0"/>
              <a:t>Be confident and knowledgeable</a:t>
            </a:r>
          </a:p>
          <a:p>
            <a:r>
              <a:rPr lang="en-US" dirty="0" smtClean="0"/>
              <a:t>A Busy Contractor is a Good Sign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Autofit/>
          </a:bodyPr>
          <a:lstStyle/>
          <a:p>
            <a:r>
              <a:rPr lang="en-US" sz="6000" b="1" dirty="0" smtClean="0"/>
              <a:t>TURNKEY CONTRACTOR</a:t>
            </a:r>
            <a:br>
              <a:rPr lang="en-US" sz="6000" b="1" dirty="0" smtClean="0"/>
            </a:br>
            <a:r>
              <a:rPr lang="en-US" sz="6000" b="1" dirty="0" smtClean="0"/>
              <a:t> VS</a:t>
            </a:r>
            <a:br>
              <a:rPr lang="en-US" sz="6000" b="1" dirty="0" smtClean="0"/>
            </a:br>
            <a:r>
              <a:rPr lang="en-US" sz="6000" b="1" dirty="0" smtClean="0"/>
              <a:t> DIY INVESTOR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6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 IT YOURSELF  (DIY)</a:t>
            </a:r>
            <a:br>
              <a:rPr lang="en-US" dirty="0" smtClean="0"/>
            </a:br>
            <a:r>
              <a:rPr lang="en-US" dirty="0" smtClean="0"/>
              <a:t>INVESTOR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MANAGE YOUR EMPLOYEES</a:t>
            </a:r>
          </a:p>
          <a:p>
            <a:r>
              <a:rPr lang="en-US" dirty="0" smtClean="0"/>
              <a:t>MANAGE YOUR ENTIRE PROJECT</a:t>
            </a:r>
          </a:p>
          <a:p>
            <a:r>
              <a:rPr lang="en-US" dirty="0" smtClean="0"/>
              <a:t>PULL PERMITS</a:t>
            </a:r>
          </a:p>
          <a:p>
            <a:r>
              <a:rPr lang="en-US" dirty="0" smtClean="0"/>
              <a:t>DEAL WITH PLANNING AND INSPECTORS</a:t>
            </a:r>
          </a:p>
          <a:p>
            <a:r>
              <a:rPr lang="en-US" dirty="0" smtClean="0"/>
              <a:t>INSPECT ALL WORK</a:t>
            </a:r>
          </a:p>
          <a:p>
            <a:r>
              <a:rPr lang="en-US" dirty="0" smtClean="0"/>
              <a:t>PAY ALL SUBCONTRACTORS &amp; PAYROLL</a:t>
            </a:r>
          </a:p>
          <a:p>
            <a:r>
              <a:rPr lang="en-US" dirty="0" smtClean="0"/>
              <a:t>LOTS OF ONSITE TIME</a:t>
            </a:r>
          </a:p>
          <a:p>
            <a:r>
              <a:rPr lang="en-US" dirty="0" smtClean="0"/>
              <a:t>SELECT, SUPPLY &amp; DELIVER ALL MATERIALS</a:t>
            </a:r>
          </a:p>
          <a:p>
            <a:r>
              <a:rPr lang="en-US" smtClean="0"/>
              <a:t>SUPPLY ALL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TURNKEY CONTRACTOR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MANAGES ENTIRE PORJECT &amp; SUBS</a:t>
            </a:r>
          </a:p>
          <a:p>
            <a:r>
              <a:rPr lang="en-US" dirty="0" smtClean="0"/>
              <a:t>PULLS PERMITS</a:t>
            </a:r>
          </a:p>
          <a:p>
            <a:r>
              <a:rPr lang="en-US" dirty="0" smtClean="0"/>
              <a:t>HANDLES PLANNING &amp; INSPECTORS</a:t>
            </a:r>
          </a:p>
          <a:p>
            <a:r>
              <a:rPr lang="en-US" dirty="0" smtClean="0"/>
              <a:t>SUPPLIES ALL CLIENT CHOSEN MATERIALS</a:t>
            </a:r>
          </a:p>
          <a:p>
            <a:r>
              <a:rPr lang="en-US" dirty="0" smtClean="0"/>
              <a:t>PROTECTS PROPERTY</a:t>
            </a:r>
          </a:p>
          <a:p>
            <a:r>
              <a:rPr lang="en-US" dirty="0" smtClean="0"/>
              <a:t>TURNS CLEAN, COMPLETED &amp; READY TO MARKET PROPERTY OVER TO CLIENT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7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</TotalTime>
  <Words>494</Words>
  <Application>Microsoft Office PowerPoint</Application>
  <PresentationFormat>On-screen Show (4:3)</PresentationFormat>
  <Paragraphs>77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MERTON’S   CONSTRUCTION </vt:lpstr>
      <vt:lpstr>CONTRACTORS STATE LICENSE BOARD URGES USING THESE STEPS</vt:lpstr>
      <vt:lpstr>CONTRACTOR LICENSE CHECK 60 Seconds</vt:lpstr>
      <vt:lpstr>BEST ADVICE</vt:lpstr>
      <vt:lpstr>CLIENT SHOULD</vt:lpstr>
      <vt:lpstr>CONTRACTOR SHOULD</vt:lpstr>
      <vt:lpstr>TURNKEY CONTRACTOR  VS  DIY INVESTOR</vt:lpstr>
      <vt:lpstr>DO IT YOURSELF  (DIY) INVESTOR</vt:lpstr>
      <vt:lpstr>TURNKEY CONTRACTOR</vt:lpstr>
      <vt:lpstr>DUE DILIGENCE</vt:lpstr>
      <vt:lpstr>MERTON’S CONSTRUCTION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MERTON’S CONSTRUCTION</dc:title>
  <dc:creator>merton</dc:creator>
  <cp:lastModifiedBy>David</cp:lastModifiedBy>
  <cp:revision>50</cp:revision>
  <cp:lastPrinted>2017-08-09T02:12:23Z</cp:lastPrinted>
  <dcterms:created xsi:type="dcterms:W3CDTF">2015-06-09T23:31:26Z</dcterms:created>
  <dcterms:modified xsi:type="dcterms:W3CDTF">2017-08-16T21:56:10Z</dcterms:modified>
</cp:coreProperties>
</file>