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994" r:id="rId2"/>
    <p:sldId id="839" r:id="rId3"/>
    <p:sldId id="1151" r:id="rId4"/>
    <p:sldId id="1148" r:id="rId5"/>
    <p:sldId id="258" r:id="rId6"/>
    <p:sldId id="736" r:id="rId7"/>
    <p:sldId id="1160" r:id="rId8"/>
    <p:sldId id="1079" r:id="rId9"/>
    <p:sldId id="1162" r:id="rId10"/>
    <p:sldId id="1086" r:id="rId11"/>
    <p:sldId id="1154" r:id="rId12"/>
    <p:sldId id="1161" r:id="rId13"/>
    <p:sldId id="1041" r:id="rId14"/>
    <p:sldId id="1146" r:id="rId15"/>
    <p:sldId id="1142" r:id="rId16"/>
    <p:sldId id="1163" r:id="rId17"/>
    <p:sldId id="1087" r:id="rId18"/>
    <p:sldId id="1153" r:id="rId19"/>
    <p:sldId id="1134" r:id="rId20"/>
    <p:sldId id="1143" r:id="rId21"/>
    <p:sldId id="1145" r:id="rId22"/>
    <p:sldId id="1144" r:id="rId23"/>
    <p:sldId id="1164" r:id="rId24"/>
    <p:sldId id="1165" r:id="rId25"/>
    <p:sldId id="1088" r:id="rId26"/>
    <p:sldId id="1085" r:id="rId27"/>
    <p:sldId id="1135" r:id="rId28"/>
    <p:sldId id="1063" r:id="rId29"/>
    <p:sldId id="1064" r:id="rId30"/>
    <p:sldId id="1152" r:id="rId31"/>
    <p:sldId id="1166" r:id="rId32"/>
    <p:sldId id="1118" r:id="rId33"/>
    <p:sldId id="1047" r:id="rId34"/>
    <p:sldId id="1075" r:id="rId35"/>
    <p:sldId id="1074" r:id="rId36"/>
    <p:sldId id="1013" r:id="rId37"/>
    <p:sldId id="1125" r:id="rId38"/>
    <p:sldId id="1149" r:id="rId39"/>
  </p:sldIdLst>
  <p:sldSz cx="9144000" cy="6858000" type="screen4x3"/>
  <p:notesSz cx="7077075" cy="9363075"/>
  <p:defaultTextStyle>
    <a:defPPr>
      <a:defRPr lang="en-US"/>
    </a:defPPr>
    <a:lvl1pPr algn="l" rtl="0" fontAlgn="base">
      <a:spcBef>
        <a:spcPct val="0"/>
      </a:spcBef>
      <a:spcAft>
        <a:spcPct val="0"/>
      </a:spcAft>
      <a:defRPr sz="3200" kern="1200">
        <a:solidFill>
          <a:schemeClr val="tx1"/>
        </a:solidFill>
        <a:latin typeface="Arial" charset="0"/>
        <a:ea typeface="+mn-ea"/>
        <a:cs typeface="Arial" charset="0"/>
      </a:defRPr>
    </a:lvl1pPr>
    <a:lvl2pPr marL="457200" algn="l" rtl="0" fontAlgn="base">
      <a:spcBef>
        <a:spcPct val="0"/>
      </a:spcBef>
      <a:spcAft>
        <a:spcPct val="0"/>
      </a:spcAft>
      <a:defRPr sz="3200" kern="1200">
        <a:solidFill>
          <a:schemeClr val="tx1"/>
        </a:solidFill>
        <a:latin typeface="Arial" charset="0"/>
        <a:ea typeface="+mn-ea"/>
        <a:cs typeface="Arial" charset="0"/>
      </a:defRPr>
    </a:lvl2pPr>
    <a:lvl3pPr marL="914400" algn="l" rtl="0" fontAlgn="base">
      <a:spcBef>
        <a:spcPct val="0"/>
      </a:spcBef>
      <a:spcAft>
        <a:spcPct val="0"/>
      </a:spcAft>
      <a:defRPr sz="3200" kern="1200">
        <a:solidFill>
          <a:schemeClr val="tx1"/>
        </a:solidFill>
        <a:latin typeface="Arial" charset="0"/>
        <a:ea typeface="+mn-ea"/>
        <a:cs typeface="Arial" charset="0"/>
      </a:defRPr>
    </a:lvl3pPr>
    <a:lvl4pPr marL="1371600" algn="l" rtl="0" fontAlgn="base">
      <a:spcBef>
        <a:spcPct val="0"/>
      </a:spcBef>
      <a:spcAft>
        <a:spcPct val="0"/>
      </a:spcAft>
      <a:defRPr sz="3200" kern="1200">
        <a:solidFill>
          <a:schemeClr val="tx1"/>
        </a:solidFill>
        <a:latin typeface="Arial" charset="0"/>
        <a:ea typeface="+mn-ea"/>
        <a:cs typeface="Arial" charset="0"/>
      </a:defRPr>
    </a:lvl4pPr>
    <a:lvl5pPr marL="1828800" algn="l" rtl="0" fontAlgn="base">
      <a:spcBef>
        <a:spcPct val="0"/>
      </a:spcBef>
      <a:spcAft>
        <a:spcPct val="0"/>
      </a:spcAft>
      <a:defRPr sz="3200" kern="1200">
        <a:solidFill>
          <a:schemeClr val="tx1"/>
        </a:solidFill>
        <a:latin typeface="Arial" charset="0"/>
        <a:ea typeface="+mn-ea"/>
        <a:cs typeface="Arial" charset="0"/>
      </a:defRPr>
    </a:lvl5pPr>
    <a:lvl6pPr marL="2286000" algn="l" defTabSz="914400" rtl="0" eaLnBrk="1" latinLnBrk="0" hangingPunct="1">
      <a:defRPr sz="3200" kern="1200">
        <a:solidFill>
          <a:schemeClr val="tx1"/>
        </a:solidFill>
        <a:latin typeface="Arial" charset="0"/>
        <a:ea typeface="+mn-ea"/>
        <a:cs typeface="Arial" charset="0"/>
      </a:defRPr>
    </a:lvl6pPr>
    <a:lvl7pPr marL="2743200" algn="l" defTabSz="914400" rtl="0" eaLnBrk="1" latinLnBrk="0" hangingPunct="1">
      <a:defRPr sz="3200" kern="1200">
        <a:solidFill>
          <a:schemeClr val="tx1"/>
        </a:solidFill>
        <a:latin typeface="Arial" charset="0"/>
        <a:ea typeface="+mn-ea"/>
        <a:cs typeface="Arial" charset="0"/>
      </a:defRPr>
    </a:lvl7pPr>
    <a:lvl8pPr marL="3200400" algn="l" defTabSz="914400" rtl="0" eaLnBrk="1" latinLnBrk="0" hangingPunct="1">
      <a:defRPr sz="3200" kern="1200">
        <a:solidFill>
          <a:schemeClr val="tx1"/>
        </a:solidFill>
        <a:latin typeface="Arial" charset="0"/>
        <a:ea typeface="+mn-ea"/>
        <a:cs typeface="Arial" charset="0"/>
      </a:defRPr>
    </a:lvl8pPr>
    <a:lvl9pPr marL="3657600" algn="l" defTabSz="914400" rtl="0" eaLnBrk="1" latinLnBrk="0" hangingPunct="1">
      <a:defRPr sz="3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a:srgbClr val="0000FF"/>
    <a:srgbClr val="990033"/>
    <a:srgbClr val="006600"/>
    <a:srgbClr val="BA1306"/>
    <a:srgbClr val="339933"/>
    <a:srgbClr val="6600CC"/>
    <a:srgbClr val="FFFF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4231" autoAdjust="0"/>
  </p:normalViewPr>
  <p:slideViewPr>
    <p:cSldViewPr>
      <p:cViewPr varScale="1">
        <p:scale>
          <a:sx n="110" d="100"/>
          <a:sy n="110" d="100"/>
        </p:scale>
        <p:origin x="14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6867" name="Rectangle 3"/>
          <p:cNvSpPr>
            <a:spLocks noGrp="1" noChangeArrowheads="1"/>
          </p:cNvSpPr>
          <p:nvPr>
            <p:ph type="dt" idx="1"/>
          </p:nvPr>
        </p:nvSpPr>
        <p:spPr bwMode="auto">
          <a:xfrm>
            <a:off x="4008438"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708025" y="4448175"/>
            <a:ext cx="56610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6871"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atin typeface="Arial" charset="0"/>
                <a:cs typeface="Arial" charset="0"/>
              </a:defRPr>
            </a:lvl1pPr>
          </a:lstStyle>
          <a:p>
            <a:pPr>
              <a:defRPr/>
            </a:pPr>
            <a:fld id="{CB2A7E27-FC14-4359-80F4-A424D230220C}" type="slidenum">
              <a:rPr lang="en-US"/>
              <a:pPr>
                <a:defRPr/>
              </a:pPr>
              <a:t>‹#›</a:t>
            </a:fld>
            <a:endParaRPr lang="en-US"/>
          </a:p>
        </p:txBody>
      </p:sp>
    </p:spTree>
    <p:extLst>
      <p:ext uri="{BB962C8B-B14F-4D97-AF65-F5344CB8AC3E}">
        <p14:creationId xmlns:p14="http://schemas.microsoft.com/office/powerpoint/2010/main" val="31073941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1</a:t>
            </a:fld>
            <a:endParaRPr lang="en-US"/>
          </a:p>
        </p:txBody>
      </p:sp>
    </p:spTree>
    <p:extLst>
      <p:ext uri="{BB962C8B-B14F-4D97-AF65-F5344CB8AC3E}">
        <p14:creationId xmlns:p14="http://schemas.microsoft.com/office/powerpoint/2010/main" val="2806615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38</a:t>
            </a:fld>
            <a:endParaRPr lang="en-US"/>
          </a:p>
        </p:txBody>
      </p:sp>
    </p:spTree>
    <p:extLst>
      <p:ext uri="{BB962C8B-B14F-4D97-AF65-F5344CB8AC3E}">
        <p14:creationId xmlns:p14="http://schemas.microsoft.com/office/powerpoint/2010/main" val="2327485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C2176D1A-9F14-4AEF-8B28-7481217465C0}" type="slidenum">
              <a:rPr lang="en-US" smtClean="0"/>
              <a:pPr/>
              <a:t>2</a:t>
            </a:fld>
            <a:endParaRPr lang="en-US" smtClean="0"/>
          </a:p>
        </p:txBody>
      </p:sp>
      <p:sp>
        <p:nvSpPr>
          <p:cNvPr id="31747" name="Rectangle 7"/>
          <p:cNvSpPr txBox="1">
            <a:spLocks noGrp="1" noChangeArrowheads="1"/>
          </p:cNvSpPr>
          <p:nvPr/>
        </p:nvSpPr>
        <p:spPr bwMode="auto">
          <a:xfrm>
            <a:off x="4008438" y="8893175"/>
            <a:ext cx="3067050" cy="468313"/>
          </a:xfrm>
          <a:prstGeom prst="rect">
            <a:avLst/>
          </a:prstGeom>
          <a:noFill/>
          <a:ln w="9525">
            <a:noFill/>
            <a:miter lim="800000"/>
            <a:headEnd/>
            <a:tailEnd/>
          </a:ln>
        </p:spPr>
        <p:txBody>
          <a:bodyPr lIns="93936" tIns="46968" rIns="93936" bIns="46968" anchor="b"/>
          <a:lstStyle/>
          <a:p>
            <a:pPr algn="r"/>
            <a:fld id="{E0D7AF6B-A1CC-48ED-99C9-AFF5380026EE}" type="slidenum">
              <a:rPr lang="en-US" sz="1200"/>
              <a:pPr algn="r"/>
              <a:t>2</a:t>
            </a:fld>
            <a:endParaRPr lang="en-US" sz="1200"/>
          </a:p>
        </p:txBody>
      </p:sp>
      <p:sp>
        <p:nvSpPr>
          <p:cNvPr id="31748" name="Rectangle 2"/>
          <p:cNvSpPr>
            <a:spLocks noGrp="1" noRot="1" noChangeAspect="1" noChangeArrowheads="1" noTextEdit="1"/>
          </p:cNvSpPr>
          <p:nvPr>
            <p:ph type="sldImg"/>
          </p:nvPr>
        </p:nvSpPr>
        <p:spPr>
          <a:xfrm>
            <a:off x="1196975" y="701675"/>
            <a:ext cx="4683125" cy="3511550"/>
          </a:xfrm>
          <a:ln/>
        </p:spPr>
      </p:sp>
      <p:sp>
        <p:nvSpPr>
          <p:cNvPr id="31749"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686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4</a:t>
            </a:fld>
            <a:endParaRPr lang="en-US"/>
          </a:p>
        </p:txBody>
      </p:sp>
    </p:spTree>
    <p:extLst>
      <p:ext uri="{BB962C8B-B14F-4D97-AF65-F5344CB8AC3E}">
        <p14:creationId xmlns:p14="http://schemas.microsoft.com/office/powerpoint/2010/main" val="1696518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7</a:t>
            </a:fld>
            <a:endParaRPr lang="en-US"/>
          </a:p>
        </p:txBody>
      </p:sp>
    </p:spTree>
    <p:extLst>
      <p:ext uri="{BB962C8B-B14F-4D97-AF65-F5344CB8AC3E}">
        <p14:creationId xmlns:p14="http://schemas.microsoft.com/office/powerpoint/2010/main" val="274310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9</a:t>
            </a:fld>
            <a:endParaRPr lang="en-US"/>
          </a:p>
        </p:txBody>
      </p:sp>
    </p:spTree>
    <p:extLst>
      <p:ext uri="{BB962C8B-B14F-4D97-AF65-F5344CB8AC3E}">
        <p14:creationId xmlns:p14="http://schemas.microsoft.com/office/powerpoint/2010/main" val="4012695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12</a:t>
            </a:fld>
            <a:endParaRPr lang="en-US"/>
          </a:p>
        </p:txBody>
      </p:sp>
    </p:spTree>
    <p:extLst>
      <p:ext uri="{BB962C8B-B14F-4D97-AF65-F5344CB8AC3E}">
        <p14:creationId xmlns:p14="http://schemas.microsoft.com/office/powerpoint/2010/main" val="229352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16</a:t>
            </a:fld>
            <a:endParaRPr lang="en-US"/>
          </a:p>
        </p:txBody>
      </p:sp>
    </p:spTree>
    <p:extLst>
      <p:ext uri="{BB962C8B-B14F-4D97-AF65-F5344CB8AC3E}">
        <p14:creationId xmlns:p14="http://schemas.microsoft.com/office/powerpoint/2010/main" val="1169550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34</a:t>
            </a:fld>
            <a:endParaRPr lang="en-US"/>
          </a:p>
        </p:txBody>
      </p:sp>
    </p:spTree>
    <p:extLst>
      <p:ext uri="{BB962C8B-B14F-4D97-AF65-F5344CB8AC3E}">
        <p14:creationId xmlns:p14="http://schemas.microsoft.com/office/powerpoint/2010/main" val="182096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B2A7E27-FC14-4359-80F4-A424D230220C}" type="slidenum">
              <a:rPr lang="en-US" smtClean="0"/>
              <a:pPr>
                <a:defRPr/>
              </a:pPr>
              <a:t>35</a:t>
            </a:fld>
            <a:endParaRPr lang="en-US"/>
          </a:p>
        </p:txBody>
      </p:sp>
    </p:spTree>
    <p:extLst>
      <p:ext uri="{BB962C8B-B14F-4D97-AF65-F5344CB8AC3E}">
        <p14:creationId xmlns:p14="http://schemas.microsoft.com/office/powerpoint/2010/main" val="1334067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C27D2C-1E93-4361-8DDC-B96F7465EC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028D9D-0EAD-45F2-BC14-4506D509A4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5528D3-5313-41E4-801F-7AA014E01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30EBCA-C798-40CB-B911-CD9AC75626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485AD8-AD2F-4AD0-A9A6-155A1E2BA71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9ADE53-13F2-467F-ABCB-30B77F1CFB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BD72CA-6534-4868-B10F-042310C940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D32143-EF19-4751-94B1-DCC4F6ADA0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56A3A7C-3CA8-4CF2-AF46-95785E5AA9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D752A2-0A21-46C0-A230-F2CEA898A7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D9C519-97A2-40AE-B463-2BBC2D6FFB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E74A4FE4-7B50-4156-9046-CB20B81EC50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orcalreia.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www.thenorrisgroup.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opertyradar.com/"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www.norcalreia.co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2057400"/>
            <a:ext cx="8534400" cy="5105400"/>
          </a:xfrm>
        </p:spPr>
        <p:txBody>
          <a:bodyPr/>
          <a:lstStyle/>
          <a:p>
            <a:pPr eaLnBrk="1" hangingPunct="1"/>
            <a:r>
              <a:rPr lang="en-US" sz="6000" b="1" dirty="0" smtClean="0"/>
              <a:t>David Granzella</a:t>
            </a:r>
          </a:p>
          <a:p>
            <a:pPr eaLnBrk="1" hangingPunct="1"/>
            <a:endParaRPr lang="en-US" sz="4000" b="1" dirty="0" smtClean="0"/>
          </a:p>
          <a:p>
            <a:pPr eaLnBrk="1" hangingPunct="1"/>
            <a:r>
              <a:rPr lang="en-US" sz="4000" b="1" dirty="0" smtClean="0"/>
              <a:t>916.223.5564</a:t>
            </a:r>
          </a:p>
          <a:p>
            <a:pPr eaLnBrk="1" hangingPunct="1"/>
            <a:endParaRPr lang="en-US" sz="4000" b="1" dirty="0" smtClean="0"/>
          </a:p>
          <a:p>
            <a:pPr eaLnBrk="1" hangingPunct="1"/>
            <a:r>
              <a:rPr lang="en-US" sz="4000" b="1" dirty="0" smtClean="0">
                <a:solidFill>
                  <a:srgbClr val="333300"/>
                </a:solidFill>
                <a:hlinkClick r:id="rId3"/>
              </a:rPr>
              <a:t>www.NorCalREIA.com</a:t>
            </a:r>
            <a:endParaRPr lang="en-US" sz="4000" b="1" dirty="0" smtClean="0">
              <a:solidFill>
                <a:srgbClr val="333300"/>
              </a:solidFill>
            </a:endParaRPr>
          </a:p>
        </p:txBody>
      </p:sp>
      <p:pic>
        <p:nvPicPr>
          <p:cNvPr id="20483" name="Picture 5"/>
          <p:cNvPicPr>
            <a:picLocks noChangeAspect="1" noChangeArrowheads="1"/>
          </p:cNvPicPr>
          <p:nvPr/>
        </p:nvPicPr>
        <p:blipFill>
          <a:blip r:embed="rId4"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3312271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14300" y="137160"/>
            <a:ext cx="8846820" cy="6515100"/>
          </a:xfrm>
        </p:spPr>
        <p:txBody>
          <a:bodyPr/>
          <a:lstStyle/>
          <a:p>
            <a:pPr eaLnBrk="1" hangingPunct="1">
              <a:buFontTx/>
              <a:buNone/>
            </a:pPr>
            <a:r>
              <a:rPr lang="en-US" altLang="en-US" sz="2160" b="1" dirty="0">
                <a:solidFill>
                  <a:srgbClr val="333300"/>
                </a:solidFill>
                <a:latin typeface="Arial Unicode MS" panose="020B0604020202020204" pitchFamily="34" charset="-128"/>
              </a:rPr>
              <a:t>October 1, 2002</a:t>
            </a:r>
          </a:p>
          <a:p>
            <a:pPr eaLnBrk="1" hangingPunct="1">
              <a:buFontTx/>
              <a:buNone/>
            </a:pPr>
            <a:endParaRPr lang="en-US" altLang="en-US" sz="2160" b="1" dirty="0">
              <a:solidFill>
                <a:srgbClr val="333300"/>
              </a:solidFill>
              <a:latin typeface="Arial Unicode MS" panose="020B0604020202020204" pitchFamily="34" charset="-128"/>
            </a:endParaRPr>
          </a:p>
          <a:p>
            <a:pPr eaLnBrk="1" hangingPunct="1">
              <a:buFontTx/>
              <a:buNone/>
            </a:pPr>
            <a:r>
              <a:rPr lang="en-US" altLang="en-US" sz="2160" dirty="0">
                <a:solidFill>
                  <a:srgbClr val="333300"/>
                </a:solidFill>
                <a:latin typeface="Arial Unicode MS" panose="020B0604020202020204" pitchFamily="34" charset="-128"/>
              </a:rPr>
              <a:t>To: Betty &amp; Chris @ Sacramento Professional Network</a:t>
            </a:r>
          </a:p>
          <a:p>
            <a:pPr eaLnBrk="1" hangingPunct="1">
              <a:buFontTx/>
              <a:buNone/>
            </a:pPr>
            <a:r>
              <a:rPr lang="en-US" altLang="en-US" sz="2160" dirty="0">
                <a:solidFill>
                  <a:srgbClr val="333300"/>
                </a:solidFill>
                <a:latin typeface="Arial Unicode MS" panose="020B0604020202020204" pitchFamily="34" charset="-128"/>
              </a:rPr>
              <a:t>From: David Granzella</a:t>
            </a:r>
          </a:p>
          <a:p>
            <a:pPr eaLnBrk="1" hangingPunct="1">
              <a:buFontTx/>
              <a:buNone/>
            </a:pPr>
            <a:endParaRPr lang="en-US" altLang="en-US" sz="2160" dirty="0">
              <a:solidFill>
                <a:srgbClr val="333300"/>
              </a:solidFill>
              <a:latin typeface="Arial Unicode MS" panose="020B0604020202020204" pitchFamily="34" charset="-128"/>
            </a:endParaRPr>
          </a:p>
          <a:p>
            <a:pPr eaLnBrk="1" hangingPunct="1">
              <a:buFontTx/>
              <a:buNone/>
            </a:pPr>
            <a:r>
              <a:rPr lang="en-US" altLang="en-US" sz="2160" dirty="0">
                <a:solidFill>
                  <a:srgbClr val="333300"/>
                </a:solidFill>
                <a:latin typeface="Arial Unicode MS" panose="020B0604020202020204" pitchFamily="34" charset="-128"/>
              </a:rPr>
              <a:t>Well I am making a job </a:t>
            </a:r>
            <a:r>
              <a:rPr lang="en-US" altLang="en-US" sz="2160" dirty="0" smtClean="0">
                <a:solidFill>
                  <a:srgbClr val="333300"/>
                </a:solidFill>
                <a:latin typeface="Arial Unicode MS" panose="020B0604020202020204" pitchFamily="34" charset="-128"/>
              </a:rPr>
              <a:t>/ career change.</a:t>
            </a:r>
            <a:endParaRPr lang="en-US" altLang="en-US" sz="2160" dirty="0">
              <a:solidFill>
                <a:srgbClr val="333300"/>
              </a:solidFill>
              <a:latin typeface="Arial Unicode MS" panose="020B0604020202020204" pitchFamily="34" charset="-128"/>
            </a:endParaRPr>
          </a:p>
          <a:p>
            <a:pPr eaLnBrk="1" hangingPunct="1">
              <a:buFontTx/>
              <a:buNone/>
            </a:pPr>
            <a:r>
              <a:rPr lang="en-US" altLang="en-US" sz="2160" dirty="0">
                <a:solidFill>
                  <a:srgbClr val="333300"/>
                </a:solidFill>
                <a:latin typeface="Arial Unicode MS" panose="020B0604020202020204" pitchFamily="34" charset="-128"/>
              </a:rPr>
              <a:t>I am sick and tired of being sick and tired, being at the mercy of an employer.</a:t>
            </a:r>
          </a:p>
          <a:p>
            <a:pPr eaLnBrk="1" hangingPunct="1">
              <a:buFontTx/>
              <a:buNone/>
            </a:pPr>
            <a:endParaRPr lang="en-US" altLang="en-US" sz="2160" dirty="0">
              <a:solidFill>
                <a:srgbClr val="333300"/>
              </a:solidFill>
              <a:latin typeface="Arial Unicode MS" panose="020B0604020202020204" pitchFamily="34" charset="-128"/>
            </a:endParaRPr>
          </a:p>
          <a:p>
            <a:pPr eaLnBrk="1" hangingPunct="1">
              <a:buFontTx/>
              <a:buNone/>
            </a:pPr>
            <a:r>
              <a:rPr lang="en-US" altLang="en-US" sz="2160" dirty="0">
                <a:solidFill>
                  <a:srgbClr val="333300"/>
                </a:solidFill>
                <a:latin typeface="Arial Unicode MS" panose="020B0604020202020204" pitchFamily="34" charset="-128"/>
              </a:rPr>
              <a:t>I am building a property investment company, with some partners in crime who also want to be their own boss, while possibly having some control over our own lives. I was laid off at 35 &amp; 45, and I have no intention of being laid off again at 55. So we will see what Gods will is for me and if I can stay out of the way.</a:t>
            </a:r>
          </a:p>
          <a:p>
            <a:pPr eaLnBrk="1" hangingPunct="1">
              <a:buFontTx/>
              <a:buNone/>
            </a:pPr>
            <a:endParaRPr lang="en-US" altLang="en-US" sz="2160" dirty="0">
              <a:solidFill>
                <a:srgbClr val="333300"/>
              </a:solidFill>
              <a:latin typeface="Arial Unicode MS" panose="020B0604020202020204" pitchFamily="34" charset="-128"/>
            </a:endParaRPr>
          </a:p>
          <a:p>
            <a:pPr eaLnBrk="1" hangingPunct="1">
              <a:buFontTx/>
              <a:buNone/>
            </a:pPr>
            <a:r>
              <a:rPr lang="en-US" altLang="en-US" sz="2160" dirty="0">
                <a:solidFill>
                  <a:srgbClr val="333300"/>
                </a:solidFill>
                <a:latin typeface="Arial Unicode MS" panose="020B0604020202020204" pitchFamily="34" charset="-128"/>
              </a:rPr>
              <a:t>Thanks one and all for your help and support.</a:t>
            </a:r>
          </a:p>
          <a:p>
            <a:pPr eaLnBrk="1" hangingPunct="1">
              <a:buFontTx/>
              <a:buNone/>
            </a:pPr>
            <a:r>
              <a:rPr lang="en-US" altLang="en-US" sz="2160" dirty="0">
                <a:solidFill>
                  <a:srgbClr val="333300"/>
                </a:solidFill>
                <a:latin typeface="Arial Unicode MS" panose="020B0604020202020204" pitchFamily="34" charset="-128"/>
              </a:rPr>
              <a:t>David Granzella</a:t>
            </a:r>
          </a:p>
        </p:txBody>
      </p:sp>
    </p:spTree>
    <p:extLst>
      <p:ext uri="{BB962C8B-B14F-4D97-AF65-F5344CB8AC3E}">
        <p14:creationId xmlns:p14="http://schemas.microsoft.com/office/powerpoint/2010/main" val="4204756707"/>
      </p:ext>
    </p:extLst>
  </p:cSld>
  <p:clrMapOvr>
    <a:masterClrMapping/>
  </p:clrMapOvr>
  <p:transition advClick="0" advTm="2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90191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1851027"/>
            <a:ext cx="8534400" cy="5692773"/>
          </a:xfrm>
        </p:spPr>
        <p:txBody>
          <a:bodyPr/>
          <a:lstStyle/>
          <a:p>
            <a:pPr algn="l" eaLnBrk="1" hangingPunct="1"/>
            <a:endParaRPr lang="en-US" sz="3600" b="1" dirty="0" smtClean="0"/>
          </a:p>
          <a:p>
            <a:pPr algn="l" eaLnBrk="1" hangingPunct="1"/>
            <a:endParaRPr lang="en-US" sz="3600" b="1" dirty="0"/>
          </a:p>
          <a:p>
            <a:pPr eaLnBrk="1" hangingPunct="1"/>
            <a:r>
              <a:rPr lang="en-US" sz="5400" b="1" dirty="0" smtClean="0"/>
              <a:t>     Passion, Purpose </a:t>
            </a:r>
          </a:p>
          <a:p>
            <a:pPr eaLnBrk="1" hangingPunct="1"/>
            <a:r>
              <a:rPr lang="en-US" sz="5400" b="1" dirty="0" smtClean="0"/>
              <a:t>&amp; Drive </a:t>
            </a:r>
            <a:endParaRPr lang="en-US" sz="5400" b="1" dirty="0"/>
          </a:p>
        </p:txBody>
      </p:sp>
      <p:pic>
        <p:nvPicPr>
          <p:cNvPr id="20483" name="Picture 5"/>
          <p:cNvPicPr>
            <a:picLocks noChangeAspect="1" noChangeArrowheads="1"/>
          </p:cNvPicPr>
          <p:nvPr/>
        </p:nvPicPr>
        <p:blipFill>
          <a:blip r:embed="rId3"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2417549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76200" y="152400"/>
            <a:ext cx="8991600" cy="6477000"/>
          </a:xfrm>
        </p:spPr>
        <p:txBody>
          <a:bodyPr/>
          <a:lstStyle/>
          <a:p>
            <a:pPr marL="0" indent="0">
              <a:buNone/>
              <a:defRPr/>
            </a:pPr>
            <a:r>
              <a:rPr lang="en-US" sz="4400" b="1" dirty="0" smtClean="0">
                <a:latin typeface="+mj-lt"/>
              </a:rPr>
              <a:t>Sum up in ONE word what you want most in your life…</a:t>
            </a:r>
          </a:p>
          <a:p>
            <a:pPr marL="0" indent="0">
              <a:buNone/>
              <a:defRPr/>
            </a:pPr>
            <a:endParaRPr lang="en-US" sz="4400" b="1" dirty="0" smtClean="0">
              <a:latin typeface="+mj-lt"/>
            </a:endParaRPr>
          </a:p>
          <a:p>
            <a:pPr marL="0" indent="0">
              <a:buNone/>
              <a:defRPr/>
            </a:pPr>
            <a:endParaRPr lang="en-US" sz="4400" b="1" dirty="0">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1981200"/>
            <a:ext cx="6553200" cy="4305712"/>
          </a:xfrm>
          <a:prstGeom prst="rect">
            <a:avLst/>
          </a:prstGeom>
        </p:spPr>
      </p:pic>
    </p:spTree>
    <p:extLst>
      <p:ext uri="{BB962C8B-B14F-4D97-AF65-F5344CB8AC3E}">
        <p14:creationId xmlns:p14="http://schemas.microsoft.com/office/powerpoint/2010/main" val="223588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wheel(1)">
                                      <p:cBhvr>
                                        <p:cTn id="7" dur="2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95400"/>
            <a:ext cx="8229600" cy="4525963"/>
          </a:xfrm>
        </p:spPr>
        <p:txBody>
          <a:bodyPr/>
          <a:lstStyle/>
          <a:p>
            <a:pPr marL="0" indent="0">
              <a:buNone/>
            </a:pPr>
            <a:r>
              <a:rPr lang="en-US" sz="4400" b="1" dirty="0" smtClean="0"/>
              <a:t>Please do not confuse my gratitude for arrogance</a:t>
            </a:r>
          </a:p>
          <a:p>
            <a:pPr marL="0" indent="0">
              <a:buNone/>
            </a:pPr>
            <a:endParaRPr lang="en-US" sz="4000" b="1" dirty="0"/>
          </a:p>
          <a:p>
            <a:pPr marL="0" indent="0">
              <a:buNone/>
            </a:pPr>
            <a:r>
              <a:rPr lang="en-US" sz="4400" b="1" dirty="0"/>
              <a:t>or kindness </a:t>
            </a:r>
            <a:r>
              <a:rPr lang="en-US" sz="4400" b="1" dirty="0" smtClean="0"/>
              <a:t>for </a:t>
            </a:r>
            <a:r>
              <a:rPr lang="en-US" sz="4400" b="1" dirty="0"/>
              <a:t>weakness</a:t>
            </a:r>
          </a:p>
          <a:p>
            <a:pPr marL="0" indent="0">
              <a:buNone/>
            </a:pPr>
            <a:endParaRPr lang="en-US" sz="4000" b="1" dirty="0"/>
          </a:p>
        </p:txBody>
      </p:sp>
    </p:spTree>
    <p:extLst>
      <p:ext uri="{BB962C8B-B14F-4D97-AF65-F5344CB8AC3E}">
        <p14:creationId xmlns:p14="http://schemas.microsoft.com/office/powerpoint/2010/main" val="269092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48046" y="0"/>
            <a:ext cx="8991600" cy="6858000"/>
          </a:xfrm>
        </p:spPr>
        <p:txBody>
          <a:bodyPr/>
          <a:lstStyle/>
          <a:p>
            <a:pPr marL="0" indent="0">
              <a:buNone/>
              <a:defRPr/>
            </a:pPr>
            <a:r>
              <a:rPr lang="en-US" sz="5400" b="1" dirty="0" smtClean="0">
                <a:solidFill>
                  <a:srgbClr val="FF0000"/>
                </a:solidFill>
              </a:rPr>
              <a:t>Sharpen our thinking </a:t>
            </a:r>
            <a:r>
              <a:rPr lang="en-US" sz="6000" b="1" dirty="0" smtClean="0">
                <a:solidFill>
                  <a:srgbClr val="FF0000"/>
                </a:solidFill>
              </a:rPr>
              <a:t>   </a:t>
            </a:r>
          </a:p>
          <a:p>
            <a:pPr marL="0" indent="0">
              <a:buNone/>
              <a:defRPr/>
            </a:pPr>
            <a:endParaRPr lang="en-US" b="1" dirty="0" smtClean="0">
              <a:solidFill>
                <a:srgbClr val="333300"/>
              </a:solidFill>
            </a:endParaRPr>
          </a:p>
          <a:p>
            <a:pPr marL="0" indent="0">
              <a:buNone/>
              <a:defRPr/>
            </a:pPr>
            <a:r>
              <a:rPr lang="en-US" sz="4000" b="1" dirty="0" smtClean="0">
                <a:solidFill>
                  <a:srgbClr val="333300"/>
                </a:solidFill>
              </a:rPr>
              <a:t>What is your Road to FREEDOM.</a:t>
            </a:r>
          </a:p>
          <a:p>
            <a:pPr marL="0" indent="0">
              <a:buNone/>
              <a:defRPr/>
            </a:pPr>
            <a:endParaRPr lang="en-US" sz="4000" b="1" dirty="0" smtClean="0">
              <a:solidFill>
                <a:srgbClr val="333300"/>
              </a:solidFill>
            </a:endParaRPr>
          </a:p>
          <a:p>
            <a:pPr marL="0" indent="0">
              <a:buNone/>
              <a:defRPr/>
            </a:pPr>
            <a:r>
              <a:rPr lang="en-US" sz="4000" b="1" dirty="0" smtClean="0">
                <a:solidFill>
                  <a:srgbClr val="333300"/>
                </a:solidFill>
              </a:rPr>
              <a:t>Why do you do what you do?</a:t>
            </a:r>
          </a:p>
          <a:p>
            <a:pPr marL="0" indent="0">
              <a:buNone/>
              <a:defRPr/>
            </a:pPr>
            <a:endParaRPr lang="en-US" sz="4000" b="1" dirty="0" smtClean="0">
              <a:solidFill>
                <a:srgbClr val="333300"/>
              </a:solidFill>
            </a:endParaRPr>
          </a:p>
          <a:p>
            <a:pPr marL="0" indent="0">
              <a:buNone/>
              <a:defRPr/>
            </a:pPr>
            <a:r>
              <a:rPr lang="en-US" sz="4000" b="1" dirty="0" smtClean="0">
                <a:solidFill>
                  <a:srgbClr val="333300"/>
                </a:solidFill>
              </a:rPr>
              <a:t>J.O.B</a:t>
            </a:r>
            <a:r>
              <a:rPr lang="en-US" sz="4000" b="1" dirty="0" smtClean="0"/>
              <a:t>. ? </a:t>
            </a:r>
          </a:p>
          <a:p>
            <a:pPr marL="0" indent="0">
              <a:buNone/>
              <a:defRPr/>
            </a:pPr>
            <a:endParaRPr lang="en-US" sz="4000" b="1" dirty="0" smtClean="0">
              <a:solidFill>
                <a:srgbClr val="333300"/>
              </a:solidFill>
              <a:latin typeface="+mj-lt"/>
            </a:endParaRPr>
          </a:p>
          <a:p>
            <a:pPr marL="0" indent="0">
              <a:buNone/>
              <a:defRPr/>
            </a:pPr>
            <a:r>
              <a:rPr lang="en-US" sz="4000" b="1" dirty="0" smtClean="0">
                <a:solidFill>
                  <a:srgbClr val="333300"/>
                </a:solidFill>
                <a:latin typeface="+mj-lt"/>
              </a:rPr>
              <a:t>Because you have too?</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76200"/>
            <a:ext cx="1714500" cy="1714500"/>
          </a:xfrm>
          <a:prstGeom prst="rect">
            <a:avLst/>
          </a:prstGeom>
        </p:spPr>
      </p:pic>
    </p:spTree>
    <p:extLst>
      <p:ext uri="{BB962C8B-B14F-4D97-AF65-F5344CB8AC3E}">
        <p14:creationId xmlns:p14="http://schemas.microsoft.com/office/powerpoint/2010/main" val="139041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2">
                                            <p:txEl>
                                              <p:pRg st="2" end="2"/>
                                            </p:txEl>
                                          </p:spTgt>
                                        </p:tgtEl>
                                        <p:attrNameLst>
                                          <p:attrName>style.visibility</p:attrName>
                                        </p:attrNameLst>
                                      </p:cBhvr>
                                      <p:to>
                                        <p:strVal val="visible"/>
                                      </p:to>
                                    </p:set>
                                    <p:animEffect transition="in" filter="wheel(1)">
                                      <p:cBhvr>
                                        <p:cTn id="7" dur="2000"/>
                                        <p:tgtEl>
                                          <p:spTgt spid="512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122">
                                            <p:txEl>
                                              <p:pRg st="4" end="4"/>
                                            </p:txEl>
                                          </p:spTgt>
                                        </p:tgtEl>
                                        <p:attrNameLst>
                                          <p:attrName>style.visibility</p:attrName>
                                        </p:attrNameLst>
                                      </p:cBhvr>
                                      <p:to>
                                        <p:strVal val="visible"/>
                                      </p:to>
                                    </p:set>
                                    <p:animEffect transition="in" filter="wheel(1)">
                                      <p:cBhvr>
                                        <p:cTn id="12" dur="2000"/>
                                        <p:tgtEl>
                                          <p:spTgt spid="512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122">
                                            <p:txEl>
                                              <p:pRg st="6" end="6"/>
                                            </p:txEl>
                                          </p:spTgt>
                                        </p:tgtEl>
                                        <p:attrNameLst>
                                          <p:attrName>style.visibility</p:attrName>
                                        </p:attrNameLst>
                                      </p:cBhvr>
                                      <p:to>
                                        <p:strVal val="visible"/>
                                      </p:to>
                                    </p:set>
                                    <p:animEffect transition="in" filter="wheel(1)">
                                      <p:cBhvr>
                                        <p:cTn id="17" dur="2000"/>
                                        <p:tgtEl>
                                          <p:spTgt spid="512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122">
                                            <p:txEl>
                                              <p:pRg st="8" end="8"/>
                                            </p:txEl>
                                          </p:spTgt>
                                        </p:tgtEl>
                                        <p:attrNameLst>
                                          <p:attrName>style.visibility</p:attrName>
                                        </p:attrNameLst>
                                      </p:cBhvr>
                                      <p:to>
                                        <p:strVal val="visible"/>
                                      </p:to>
                                    </p:set>
                                    <p:animEffect transition="in" filter="wheel(1)">
                                      <p:cBhvr>
                                        <p:cTn id="22" dur="2000"/>
                                        <p:tgtEl>
                                          <p:spTgt spid="51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1851027"/>
            <a:ext cx="8534400" cy="5692773"/>
          </a:xfrm>
        </p:spPr>
        <p:txBody>
          <a:bodyPr/>
          <a:lstStyle/>
          <a:p>
            <a:pPr algn="l" eaLnBrk="1" hangingPunct="1"/>
            <a:endParaRPr lang="en-US" sz="3600" b="1" dirty="0" smtClean="0"/>
          </a:p>
          <a:p>
            <a:pPr algn="l" eaLnBrk="1" hangingPunct="1"/>
            <a:endParaRPr lang="en-US" sz="3600" b="1" dirty="0" smtClean="0"/>
          </a:p>
          <a:p>
            <a:pPr eaLnBrk="1" hangingPunct="1"/>
            <a:r>
              <a:rPr lang="en-US" sz="8000" b="1" dirty="0" smtClean="0"/>
              <a:t>My Why…</a:t>
            </a:r>
          </a:p>
          <a:p>
            <a:pPr eaLnBrk="1" hangingPunct="1"/>
            <a:endParaRPr lang="en-US" sz="2400" b="1" dirty="0" smtClean="0"/>
          </a:p>
          <a:p>
            <a:pPr eaLnBrk="1" hangingPunct="1"/>
            <a:r>
              <a:rPr lang="en-US" sz="2400" b="1" dirty="0" smtClean="0"/>
              <a:t>Since 1956</a:t>
            </a:r>
          </a:p>
          <a:p>
            <a:pPr eaLnBrk="1" hangingPunct="1"/>
            <a:r>
              <a:rPr lang="en-US" sz="2400" b="1" dirty="0" smtClean="0"/>
              <a:t>Established 1986</a:t>
            </a:r>
          </a:p>
          <a:p>
            <a:pPr eaLnBrk="1" hangingPunct="1"/>
            <a:r>
              <a:rPr lang="en-US" sz="2400" b="1" dirty="0" smtClean="0"/>
              <a:t>(best of intentions)</a:t>
            </a:r>
            <a:endParaRPr lang="en-US" sz="2400" b="1" dirty="0"/>
          </a:p>
        </p:txBody>
      </p:sp>
      <p:pic>
        <p:nvPicPr>
          <p:cNvPr id="20483" name="Picture 5"/>
          <p:cNvPicPr>
            <a:picLocks noChangeAspect="1" noChangeArrowheads="1"/>
          </p:cNvPicPr>
          <p:nvPr/>
        </p:nvPicPr>
        <p:blipFill>
          <a:blip r:embed="rId3"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1648005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76200" y="152400"/>
            <a:ext cx="8991600" cy="6477000"/>
          </a:xfrm>
        </p:spPr>
        <p:txBody>
          <a:bodyPr/>
          <a:lstStyle/>
          <a:p>
            <a:pPr marL="0" indent="0" algn="ctr">
              <a:buNone/>
              <a:defRPr/>
            </a:pPr>
            <a:endParaRPr lang="en-US" sz="6000" b="1" dirty="0" smtClean="0">
              <a:solidFill>
                <a:srgbClr val="FF0000"/>
              </a:solidFill>
            </a:endParaRPr>
          </a:p>
          <a:p>
            <a:pPr marL="0" indent="0" algn="ctr">
              <a:buNone/>
              <a:defRPr/>
            </a:pPr>
            <a:r>
              <a:rPr lang="en-US" sz="6000" b="1" dirty="0" smtClean="0">
                <a:solidFill>
                  <a:srgbClr val="FF0000"/>
                </a:solidFill>
              </a:rPr>
              <a:t>MY Why?</a:t>
            </a:r>
          </a:p>
          <a:p>
            <a:pPr marL="0" indent="0" algn="ctr">
              <a:buNone/>
              <a:defRPr/>
            </a:pPr>
            <a:r>
              <a:rPr lang="en-US" sz="6000" b="1" dirty="0" smtClean="0">
                <a:solidFill>
                  <a:srgbClr val="333300"/>
                </a:solidFill>
              </a:rPr>
              <a:t>I can make more money.</a:t>
            </a:r>
          </a:p>
          <a:p>
            <a:pPr marL="0" indent="0" algn="ctr">
              <a:buNone/>
              <a:defRPr/>
            </a:pPr>
            <a:r>
              <a:rPr lang="en-US" sz="6000" b="1" dirty="0" smtClean="0">
                <a:solidFill>
                  <a:srgbClr val="333300"/>
                </a:solidFill>
              </a:rPr>
              <a:t>I can not make more time.</a:t>
            </a:r>
            <a:endParaRPr lang="en-US" sz="6000" b="1" dirty="0" smtClean="0">
              <a:solidFill>
                <a:srgbClr val="333300"/>
              </a:solidFill>
              <a:latin typeface="+mj-lt"/>
            </a:endParaRPr>
          </a:p>
        </p:txBody>
      </p:sp>
    </p:spTree>
    <p:extLst>
      <p:ext uri="{BB962C8B-B14F-4D97-AF65-F5344CB8AC3E}">
        <p14:creationId xmlns:p14="http://schemas.microsoft.com/office/powerpoint/2010/main" val="344764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wheel(1)">
                                      <p:cBhvr>
                                        <p:cTn id="7" dur="2000"/>
                                        <p:tgtEl>
                                          <p:spTgt spid="51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wheel(1)">
                                      <p:cBhvr>
                                        <p:cTn id="12" dur="2000"/>
                                        <p:tgtEl>
                                          <p:spTgt spid="5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wheel(1)">
                                      <p:cBhvr>
                                        <p:cTn id="17" dur="20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76200" y="152400"/>
            <a:ext cx="8991600" cy="6477000"/>
          </a:xfrm>
        </p:spPr>
        <p:txBody>
          <a:bodyPr/>
          <a:lstStyle/>
          <a:p>
            <a:pPr marL="0" indent="0" algn="ctr">
              <a:buNone/>
              <a:defRPr/>
            </a:pPr>
            <a:r>
              <a:rPr lang="en-US" sz="6000" b="1" dirty="0" smtClean="0">
                <a:solidFill>
                  <a:srgbClr val="333300"/>
                </a:solidFill>
                <a:latin typeface="+mj-lt"/>
              </a:rPr>
              <a:t>Therefore I use my time wisely.</a:t>
            </a:r>
          </a:p>
          <a:p>
            <a:pPr marL="0" indent="0" algn="ctr">
              <a:buNone/>
              <a:defRPr/>
            </a:pPr>
            <a:endParaRPr lang="en-US" sz="6000" b="1" dirty="0">
              <a:solidFill>
                <a:srgbClr val="333300"/>
              </a:solidFill>
              <a:latin typeface="+mj-lt"/>
            </a:endParaRPr>
          </a:p>
          <a:p>
            <a:pPr marL="0" indent="0" algn="ctr">
              <a:buNone/>
              <a:defRPr/>
            </a:pPr>
            <a:r>
              <a:rPr lang="en-US" sz="6000" b="1" dirty="0" smtClean="0">
                <a:solidFill>
                  <a:srgbClr val="333300"/>
                </a:solidFill>
                <a:latin typeface="+mj-lt"/>
              </a:rPr>
              <a:t>Very wisely..</a:t>
            </a:r>
          </a:p>
          <a:p>
            <a:pPr marL="0" indent="0" algn="ctr">
              <a:buNone/>
              <a:defRPr/>
            </a:pPr>
            <a:r>
              <a:rPr lang="en-US" sz="6000" b="1" dirty="0" smtClean="0">
                <a:solidFill>
                  <a:srgbClr val="333300"/>
                </a:solidFill>
                <a:latin typeface="+mj-lt"/>
              </a:rPr>
              <a:t>Did I mention I am selfish… </a:t>
            </a:r>
            <a:r>
              <a:rPr lang="en-US" sz="6000" b="1" dirty="0" smtClean="0">
                <a:solidFill>
                  <a:srgbClr val="333300"/>
                </a:solidFill>
                <a:latin typeface="+mj-lt"/>
                <a:sym typeface="Wingdings" panose="05000000000000000000" pitchFamily="2" charset="2"/>
              </a:rPr>
              <a:t></a:t>
            </a:r>
            <a:endParaRPr lang="en-US" sz="6000" b="1" dirty="0" smtClean="0">
              <a:solidFill>
                <a:srgbClr val="333300"/>
              </a:solidFill>
              <a:latin typeface="+mj-lt"/>
            </a:endParaRPr>
          </a:p>
        </p:txBody>
      </p:sp>
    </p:spTree>
    <p:extLst>
      <p:ext uri="{BB962C8B-B14F-4D97-AF65-F5344CB8AC3E}">
        <p14:creationId xmlns:p14="http://schemas.microsoft.com/office/powerpoint/2010/main" val="204565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wheel(1)">
                                      <p:cBhvr>
                                        <p:cTn id="7" dur="2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wheel(1)">
                                      <p:cBhvr>
                                        <p:cTn id="12" dur="2000"/>
                                        <p:tgtEl>
                                          <p:spTgt spid="5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wheel(1)">
                                      <p:cBhvr>
                                        <p:cTn id="17" dur="20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endParaRPr lang="en-US" altLang="en-US" b="1" dirty="0" smtClean="0">
              <a:solidFill>
                <a:srgbClr val="333300"/>
              </a:solidFill>
            </a:endParaRPr>
          </a:p>
          <a:p>
            <a:pPr eaLnBrk="1" hangingPunct="1"/>
            <a:r>
              <a:rPr lang="en-US" altLang="en-US" sz="6000" b="1" dirty="0" smtClean="0">
                <a:solidFill>
                  <a:srgbClr val="333300"/>
                </a:solidFill>
                <a:latin typeface="Arial Unicode MS" panose="020B0604020202020204" pitchFamily="34" charset="-128"/>
              </a:rPr>
              <a:t>Brendon </a:t>
            </a:r>
            <a:r>
              <a:rPr lang="en-US" altLang="en-US" sz="6000" b="1" dirty="0" err="1" smtClean="0">
                <a:solidFill>
                  <a:srgbClr val="333300"/>
                </a:solidFill>
                <a:latin typeface="Arial Unicode MS" panose="020B0604020202020204" pitchFamily="34" charset="-128"/>
              </a:rPr>
              <a:t>Buchard</a:t>
            </a:r>
            <a:endParaRPr lang="en-US" altLang="en-US" sz="6000" b="1" dirty="0" smtClean="0">
              <a:solidFill>
                <a:srgbClr val="333300"/>
              </a:solidFill>
              <a:latin typeface="Arial Unicode MS" panose="020B0604020202020204" pitchFamily="34" charset="-128"/>
            </a:endParaRPr>
          </a:p>
          <a:p>
            <a:pPr eaLnBrk="1" hangingPunct="1"/>
            <a:r>
              <a:rPr lang="en-US" altLang="en-US" sz="6000" b="1" dirty="0" smtClean="0">
                <a:solidFill>
                  <a:srgbClr val="333300"/>
                </a:solidFill>
                <a:latin typeface="Arial Unicode MS" panose="020B0604020202020204" pitchFamily="34" charset="-128"/>
              </a:rPr>
              <a:t>Circa 2006</a:t>
            </a:r>
          </a:p>
          <a:p>
            <a:pPr eaLnBrk="1" hangingPunct="1"/>
            <a:r>
              <a:rPr lang="en-US" altLang="en-US" sz="3600" b="1" dirty="0" smtClean="0">
                <a:solidFill>
                  <a:srgbClr val="333300"/>
                </a:solidFill>
                <a:latin typeface="Arial Unicode MS" panose="020B0604020202020204" pitchFamily="34" charset="-128"/>
              </a:rPr>
              <a:t>(Life’s Golden Ticket)</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5257454"/>
      </p:ext>
    </p:extLst>
  </p:cSld>
  <p:clrMapOvr>
    <a:masterClrMapping/>
  </p:clrMapOvr>
  <p:transition advClick="0" advTm="2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228600" y="152400"/>
            <a:ext cx="8686800" cy="762000"/>
          </a:xfrm>
        </p:spPr>
        <p:txBody>
          <a:bodyPr vert="horz" wrap="square" lIns="0" tIns="45720" rIns="0" bIns="0" numCol="1" anchor="b" anchorCtr="0" compatLnSpc="1">
            <a:prstTxWarp prst="textNoShape">
              <a:avLst/>
            </a:prstTxWarp>
          </a:bodyPr>
          <a:lstStyle/>
          <a:p>
            <a:pPr eaLnBrk="1" hangingPunct="1"/>
            <a:r>
              <a:rPr lang="en-US" smtClean="0">
                <a:solidFill>
                  <a:srgbClr val="0B5395"/>
                </a:solidFill>
              </a:rPr>
              <a:t>David said to take notes!</a:t>
            </a:r>
          </a:p>
        </p:txBody>
      </p:sp>
      <p:pic>
        <p:nvPicPr>
          <p:cNvPr id="27651" name="Picture 5" descr="Picture1.png"/>
          <p:cNvPicPr>
            <a:picLocks noChangeAspect="1"/>
          </p:cNvPicPr>
          <p:nvPr/>
        </p:nvPicPr>
        <p:blipFill>
          <a:blip r:embed="rId3" cstate="print"/>
          <a:srcRect/>
          <a:stretch>
            <a:fillRect/>
          </a:stretch>
        </p:blipFill>
        <p:spPr bwMode="auto">
          <a:xfrm>
            <a:off x="1219200" y="1219200"/>
            <a:ext cx="6770688" cy="443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5400" dirty="0"/>
              <a:t>"</a:t>
            </a:r>
            <a:r>
              <a:rPr lang="en-US" sz="5400" b="1" dirty="0"/>
              <a:t>My success emanates from </a:t>
            </a:r>
            <a:r>
              <a:rPr lang="en-US" sz="5400" b="1" dirty="0" smtClean="0"/>
              <a:t>“</a:t>
            </a:r>
            <a:r>
              <a:rPr lang="en-US" sz="5400" b="1" dirty="0" smtClean="0">
                <a:solidFill>
                  <a:srgbClr val="FF0000"/>
                </a:solidFill>
              </a:rPr>
              <a:t>my”</a:t>
            </a:r>
            <a:r>
              <a:rPr lang="en-US" sz="5400" b="1" dirty="0" smtClean="0"/>
              <a:t> </a:t>
            </a:r>
            <a:r>
              <a:rPr lang="en-US" sz="5400" b="1" dirty="0"/>
              <a:t>plans and actions. Not reactions."</a:t>
            </a:r>
            <a:r>
              <a:rPr lang="en-US" sz="5400" dirty="0"/>
              <a:t> </a:t>
            </a:r>
          </a:p>
        </p:txBody>
      </p:sp>
    </p:spTree>
    <p:extLst>
      <p:ext uri="{BB962C8B-B14F-4D97-AF65-F5344CB8AC3E}">
        <p14:creationId xmlns:p14="http://schemas.microsoft.com/office/powerpoint/2010/main" val="1541078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629400"/>
          </a:xfrm>
        </p:spPr>
        <p:txBody>
          <a:bodyPr/>
          <a:lstStyle/>
          <a:p>
            <a:pPr marL="0" indent="0">
              <a:buNone/>
            </a:pPr>
            <a:r>
              <a:rPr lang="en-US" sz="4000" b="1" dirty="0"/>
              <a:t>I find </a:t>
            </a:r>
            <a:r>
              <a:rPr lang="en-US" sz="4000" b="1" dirty="0" smtClean="0">
                <a:solidFill>
                  <a:srgbClr val="FF0000"/>
                </a:solidFill>
              </a:rPr>
              <a:t>“my”</a:t>
            </a:r>
            <a:r>
              <a:rPr lang="en-US" sz="4000" b="1" dirty="0" smtClean="0"/>
              <a:t> </a:t>
            </a:r>
            <a:r>
              <a:rPr lang="en-US" sz="4000" b="1" i="1" dirty="0"/>
              <a:t>purpose</a:t>
            </a:r>
            <a:r>
              <a:rPr lang="en-US" sz="4000" b="1" dirty="0"/>
              <a:t> and </a:t>
            </a:r>
            <a:r>
              <a:rPr lang="en-US" sz="4000" b="1" i="1" dirty="0"/>
              <a:t>peacefulness</a:t>
            </a:r>
            <a:r>
              <a:rPr lang="en-US" sz="4000" b="1" dirty="0"/>
              <a:t> in each day, by achieving my own goals and dreams</a:t>
            </a:r>
            <a:r>
              <a:rPr lang="en-US" sz="4000" b="1" dirty="0" smtClean="0"/>
              <a:t>.</a:t>
            </a:r>
          </a:p>
          <a:p>
            <a:pPr marL="0" indent="0">
              <a:buNone/>
            </a:pPr>
            <a:r>
              <a:rPr lang="en-US" sz="4000" b="1" dirty="0" smtClean="0"/>
              <a:t> </a:t>
            </a:r>
          </a:p>
          <a:p>
            <a:pPr marL="0" indent="0">
              <a:buNone/>
            </a:pPr>
            <a:r>
              <a:rPr lang="en-US" sz="4000" b="1" dirty="0" smtClean="0"/>
              <a:t>Otherwise </a:t>
            </a:r>
            <a:r>
              <a:rPr lang="en-US" sz="4000" b="1" dirty="0" smtClean="0">
                <a:solidFill>
                  <a:srgbClr val="FF0000"/>
                </a:solidFill>
              </a:rPr>
              <a:t>“I”</a:t>
            </a:r>
            <a:r>
              <a:rPr lang="en-US" sz="4000" b="1" dirty="0" smtClean="0"/>
              <a:t> </a:t>
            </a:r>
            <a:r>
              <a:rPr lang="en-US" sz="4000" b="1" dirty="0"/>
              <a:t>would be used as a resource to accomplish someone else’s</a:t>
            </a:r>
            <a:r>
              <a:rPr lang="en-US" sz="4000" b="1" dirty="0" smtClean="0"/>
              <a:t>.</a:t>
            </a:r>
          </a:p>
          <a:p>
            <a:pPr marL="0" indent="0">
              <a:buNone/>
            </a:pPr>
            <a:endParaRPr lang="en-US" dirty="0" smtClean="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5662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525963"/>
          </a:xfrm>
        </p:spPr>
        <p:txBody>
          <a:bodyPr/>
          <a:lstStyle/>
          <a:p>
            <a:pPr marL="0" indent="0">
              <a:buNone/>
            </a:pPr>
            <a:r>
              <a:rPr lang="en-US" sz="4800" b="1" dirty="0"/>
              <a:t>“If you want to live a happy life, tie it to a goal, not to people or objects</a:t>
            </a:r>
            <a:r>
              <a:rPr lang="en-US" sz="4800" b="1" dirty="0" smtClean="0"/>
              <a:t>.”</a:t>
            </a:r>
          </a:p>
          <a:p>
            <a:pPr marL="0" indent="0">
              <a:buNone/>
            </a:pPr>
            <a:endParaRPr lang="en-US" sz="4400" b="1" dirty="0"/>
          </a:p>
          <a:p>
            <a:pPr marL="0" indent="0">
              <a:buNone/>
            </a:pPr>
            <a:r>
              <a:rPr lang="en-US" sz="4400" b="1" dirty="0" smtClean="0"/>
              <a:t> </a:t>
            </a:r>
            <a:r>
              <a:rPr lang="en-US" sz="4400" b="1" dirty="0"/>
              <a:t>A. Einstein</a:t>
            </a:r>
          </a:p>
        </p:txBody>
      </p:sp>
    </p:spTree>
    <p:extLst>
      <p:ext uri="{BB962C8B-B14F-4D97-AF65-F5344CB8AC3E}">
        <p14:creationId xmlns:p14="http://schemas.microsoft.com/office/powerpoint/2010/main" val="393148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endParaRPr lang="en-US" altLang="en-US" sz="5400" b="1" dirty="0" smtClean="0">
              <a:solidFill>
                <a:srgbClr val="333300"/>
              </a:solidFill>
            </a:endParaRPr>
          </a:p>
          <a:p>
            <a:pPr eaLnBrk="1" hangingPunct="1">
              <a:lnSpc>
                <a:spcPct val="95000"/>
              </a:lnSpc>
              <a:spcBef>
                <a:spcPct val="0"/>
              </a:spcBef>
            </a:pPr>
            <a:r>
              <a:rPr lang="en-US" altLang="en-US" sz="5400" b="1" dirty="0" smtClean="0">
                <a:solidFill>
                  <a:srgbClr val="333300"/>
                </a:solidFill>
              </a:rPr>
              <a:t>How we do this deal…</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7939108"/>
      </p:ext>
    </p:extLst>
  </p:cSld>
  <p:clrMapOvr>
    <a:masterClrMapping/>
  </p:clrMapOvr>
  <p:transition advClick="0" advTm="2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r>
              <a:rPr lang="en-US" altLang="en-US" sz="4400" b="1" dirty="0" smtClean="0">
                <a:solidFill>
                  <a:srgbClr val="333300"/>
                </a:solidFill>
              </a:rPr>
              <a:t>Find your Real Estate Niche..</a:t>
            </a:r>
          </a:p>
          <a:p>
            <a:pPr eaLnBrk="1" hangingPunct="1">
              <a:lnSpc>
                <a:spcPct val="95000"/>
              </a:lnSpc>
              <a:spcBef>
                <a:spcPct val="0"/>
              </a:spcBef>
            </a:pPr>
            <a:r>
              <a:rPr lang="en-US" altLang="en-US" b="1" dirty="0" smtClean="0">
                <a:solidFill>
                  <a:srgbClr val="333300"/>
                </a:solidFill>
              </a:rPr>
              <a:t>Probate</a:t>
            </a:r>
          </a:p>
          <a:p>
            <a:pPr eaLnBrk="1" hangingPunct="1">
              <a:lnSpc>
                <a:spcPct val="95000"/>
              </a:lnSpc>
              <a:spcBef>
                <a:spcPct val="0"/>
              </a:spcBef>
            </a:pPr>
            <a:r>
              <a:rPr lang="en-US" altLang="en-US" b="1" dirty="0" smtClean="0">
                <a:solidFill>
                  <a:srgbClr val="333300"/>
                </a:solidFill>
              </a:rPr>
              <a:t>Code Enforcement</a:t>
            </a:r>
          </a:p>
          <a:p>
            <a:pPr eaLnBrk="1" hangingPunct="1">
              <a:lnSpc>
                <a:spcPct val="95000"/>
              </a:lnSpc>
              <a:spcBef>
                <a:spcPct val="0"/>
              </a:spcBef>
            </a:pPr>
            <a:r>
              <a:rPr lang="en-US" altLang="en-US" b="1" dirty="0" smtClean="0">
                <a:solidFill>
                  <a:srgbClr val="333300"/>
                </a:solidFill>
              </a:rPr>
              <a:t>Burn Outs – Fire</a:t>
            </a:r>
          </a:p>
          <a:p>
            <a:pPr eaLnBrk="1" hangingPunct="1">
              <a:lnSpc>
                <a:spcPct val="95000"/>
              </a:lnSpc>
              <a:spcBef>
                <a:spcPct val="0"/>
              </a:spcBef>
            </a:pPr>
            <a:r>
              <a:rPr lang="en-US" altLang="en-US" b="1" dirty="0" smtClean="0">
                <a:solidFill>
                  <a:srgbClr val="333300"/>
                </a:solidFill>
              </a:rPr>
              <a:t>Court House Steps</a:t>
            </a:r>
          </a:p>
          <a:p>
            <a:pPr eaLnBrk="1" hangingPunct="1">
              <a:lnSpc>
                <a:spcPct val="95000"/>
              </a:lnSpc>
              <a:spcBef>
                <a:spcPct val="0"/>
              </a:spcBef>
            </a:pPr>
            <a:r>
              <a:rPr lang="en-US" altLang="en-US" b="1" dirty="0" smtClean="0">
                <a:solidFill>
                  <a:srgbClr val="333300"/>
                </a:solidFill>
              </a:rPr>
              <a:t>Door Knocking…</a:t>
            </a:r>
          </a:p>
          <a:p>
            <a:pPr eaLnBrk="1" hangingPunct="1">
              <a:lnSpc>
                <a:spcPct val="95000"/>
              </a:lnSpc>
              <a:spcBef>
                <a:spcPct val="0"/>
              </a:spcBef>
            </a:pPr>
            <a:endParaRPr lang="en-US" altLang="en-US" b="1" dirty="0" smtClean="0">
              <a:solidFill>
                <a:srgbClr val="333300"/>
              </a:solidFill>
            </a:endParaRPr>
          </a:p>
          <a:p>
            <a:pPr eaLnBrk="1" hangingPunct="1">
              <a:lnSpc>
                <a:spcPct val="95000"/>
              </a:lnSpc>
              <a:spcBef>
                <a:spcPct val="0"/>
              </a:spcBef>
            </a:pPr>
            <a:r>
              <a:rPr lang="en-US" altLang="en-US" b="1" dirty="0" smtClean="0">
                <a:solidFill>
                  <a:srgbClr val="333300"/>
                </a:solidFill>
              </a:rPr>
              <a:t>Land Lording </a:t>
            </a:r>
          </a:p>
          <a:p>
            <a:pPr eaLnBrk="1" hangingPunct="1">
              <a:lnSpc>
                <a:spcPct val="95000"/>
              </a:lnSpc>
              <a:spcBef>
                <a:spcPct val="0"/>
              </a:spcBef>
            </a:pPr>
            <a:endParaRPr lang="en-US" altLang="en-US" b="1" dirty="0" smtClean="0">
              <a:solidFill>
                <a:srgbClr val="333300"/>
              </a:solidFill>
            </a:endParaRPr>
          </a:p>
          <a:p>
            <a:pPr eaLnBrk="1" hangingPunct="1">
              <a:lnSpc>
                <a:spcPct val="95000"/>
              </a:lnSpc>
              <a:spcBef>
                <a:spcPct val="0"/>
              </a:spcBef>
            </a:pPr>
            <a:endParaRPr lang="en-US" altLang="en-US" b="1" dirty="0" smtClean="0">
              <a:solidFill>
                <a:srgbClr val="333300"/>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785000"/>
      </p:ext>
    </p:extLst>
  </p:cSld>
  <p:clrMapOvr>
    <a:masterClrMapping/>
  </p:clrMapOvr>
  <p:transition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Effect transition="in" filter="wheel(1)">
                                      <p:cBhvr>
                                        <p:cTn id="7" dur="2000"/>
                                        <p:tgtEl>
                                          <p:spTgt spid="40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xEl>
                                              <p:pRg st="2" end="2"/>
                                            </p:txEl>
                                          </p:spTgt>
                                        </p:tgtEl>
                                        <p:attrNameLst>
                                          <p:attrName>style.visibility</p:attrName>
                                        </p:attrNameLst>
                                      </p:cBhvr>
                                      <p:to>
                                        <p:strVal val="visible"/>
                                      </p:to>
                                    </p:set>
                                    <p:animEffect transition="in" filter="wheel(1)">
                                      <p:cBhvr>
                                        <p:cTn id="12" dur="2000"/>
                                        <p:tgtEl>
                                          <p:spTgt spid="40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098">
                                            <p:txEl>
                                              <p:pRg st="3" end="3"/>
                                            </p:txEl>
                                          </p:spTgt>
                                        </p:tgtEl>
                                        <p:attrNameLst>
                                          <p:attrName>style.visibility</p:attrName>
                                        </p:attrNameLst>
                                      </p:cBhvr>
                                      <p:to>
                                        <p:strVal val="visible"/>
                                      </p:to>
                                    </p:set>
                                    <p:animEffect transition="in" filter="wheel(1)">
                                      <p:cBhvr>
                                        <p:cTn id="17" dur="2000"/>
                                        <p:tgtEl>
                                          <p:spTgt spid="40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098">
                                            <p:txEl>
                                              <p:pRg st="4" end="4"/>
                                            </p:txEl>
                                          </p:spTgt>
                                        </p:tgtEl>
                                        <p:attrNameLst>
                                          <p:attrName>style.visibility</p:attrName>
                                        </p:attrNameLst>
                                      </p:cBhvr>
                                      <p:to>
                                        <p:strVal val="visible"/>
                                      </p:to>
                                    </p:set>
                                    <p:animEffect transition="in" filter="wheel(1)">
                                      <p:cBhvr>
                                        <p:cTn id="22" dur="2000"/>
                                        <p:tgtEl>
                                          <p:spTgt spid="40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098">
                                            <p:txEl>
                                              <p:pRg st="5" end="5"/>
                                            </p:txEl>
                                          </p:spTgt>
                                        </p:tgtEl>
                                        <p:attrNameLst>
                                          <p:attrName>style.visibility</p:attrName>
                                        </p:attrNameLst>
                                      </p:cBhvr>
                                      <p:to>
                                        <p:strVal val="visible"/>
                                      </p:to>
                                    </p:set>
                                    <p:animEffect transition="in" filter="wheel(1)">
                                      <p:cBhvr>
                                        <p:cTn id="27" dur="2000"/>
                                        <p:tgtEl>
                                          <p:spTgt spid="409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4098">
                                            <p:txEl>
                                              <p:pRg st="7" end="7"/>
                                            </p:txEl>
                                          </p:spTgt>
                                        </p:tgtEl>
                                        <p:attrNameLst>
                                          <p:attrName>style.visibility</p:attrName>
                                        </p:attrNameLst>
                                      </p:cBhvr>
                                      <p:to>
                                        <p:strVal val="visible"/>
                                      </p:to>
                                    </p:set>
                                    <p:animEffect transition="in" filter="wheel(1)">
                                      <p:cBhvr>
                                        <p:cTn id="32" dur="2000"/>
                                        <p:tgtEl>
                                          <p:spTgt spid="40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76200" y="2468880"/>
            <a:ext cx="899160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r>
              <a:rPr lang="en-US" altLang="en-US" sz="4400" b="1" dirty="0" smtClean="0">
                <a:solidFill>
                  <a:srgbClr val="333300"/>
                </a:solidFill>
              </a:rPr>
              <a:t>Sacramento Real Estate market </a:t>
            </a:r>
          </a:p>
          <a:p>
            <a:pPr eaLnBrk="1" hangingPunct="1">
              <a:lnSpc>
                <a:spcPct val="95000"/>
              </a:lnSpc>
              <a:spcBef>
                <a:spcPct val="0"/>
              </a:spcBef>
            </a:pPr>
            <a:r>
              <a:rPr lang="en-US" altLang="en-US" b="1" dirty="0" smtClean="0">
                <a:solidFill>
                  <a:srgbClr val="333300"/>
                </a:solidFill>
              </a:rPr>
              <a:t>Zillow ranked Sacramento #10</a:t>
            </a:r>
          </a:p>
          <a:p>
            <a:pPr eaLnBrk="1" hangingPunct="1">
              <a:lnSpc>
                <a:spcPct val="95000"/>
              </a:lnSpc>
              <a:spcBef>
                <a:spcPct val="0"/>
              </a:spcBef>
            </a:pPr>
            <a:r>
              <a:rPr lang="en-US" altLang="en-US" b="1" dirty="0" smtClean="0">
                <a:solidFill>
                  <a:srgbClr val="333300"/>
                </a:solidFill>
              </a:rPr>
              <a:t>Hottest housing markets in 2017</a:t>
            </a:r>
          </a:p>
          <a:p>
            <a:pPr eaLnBrk="1" hangingPunct="1">
              <a:lnSpc>
                <a:spcPct val="95000"/>
              </a:lnSpc>
              <a:spcBef>
                <a:spcPct val="0"/>
              </a:spcBef>
            </a:pPr>
            <a:endParaRPr lang="en-US" altLang="en-US" b="1" dirty="0">
              <a:solidFill>
                <a:srgbClr val="333300"/>
              </a:solidFill>
            </a:endParaRPr>
          </a:p>
          <a:p>
            <a:pPr eaLnBrk="1" hangingPunct="1">
              <a:lnSpc>
                <a:spcPct val="95000"/>
              </a:lnSpc>
              <a:spcBef>
                <a:spcPct val="0"/>
              </a:spcBef>
            </a:pPr>
            <a:r>
              <a:rPr lang="en-US" altLang="en-US" b="1" dirty="0" smtClean="0">
                <a:solidFill>
                  <a:srgbClr val="333300"/>
                </a:solidFill>
              </a:rPr>
              <a:t>Are you a Real Estate Investor cashing in </a:t>
            </a:r>
          </a:p>
          <a:p>
            <a:pPr eaLnBrk="1" hangingPunct="1">
              <a:lnSpc>
                <a:spcPct val="95000"/>
              </a:lnSpc>
              <a:spcBef>
                <a:spcPct val="0"/>
              </a:spcBef>
            </a:pPr>
            <a:r>
              <a:rPr lang="en-US" altLang="en-US" b="1" dirty="0" smtClean="0">
                <a:solidFill>
                  <a:srgbClr val="333300"/>
                </a:solidFill>
              </a:rPr>
              <a:t>on the growth?</a:t>
            </a:r>
          </a:p>
          <a:p>
            <a:pPr eaLnBrk="1" hangingPunct="1">
              <a:lnSpc>
                <a:spcPct val="95000"/>
              </a:lnSpc>
              <a:spcBef>
                <a:spcPct val="0"/>
              </a:spcBef>
            </a:pPr>
            <a:r>
              <a:rPr lang="en-US" altLang="en-US" b="1" dirty="0" smtClean="0">
                <a:solidFill>
                  <a:srgbClr val="333300"/>
                </a:solidFill>
              </a:rPr>
              <a:t> </a:t>
            </a:r>
          </a:p>
          <a:p>
            <a:pPr eaLnBrk="1" hangingPunct="1">
              <a:lnSpc>
                <a:spcPct val="95000"/>
              </a:lnSpc>
              <a:spcBef>
                <a:spcPct val="0"/>
              </a:spcBef>
            </a:pPr>
            <a:r>
              <a:rPr lang="en-US" altLang="en-US" b="1" dirty="0" smtClean="0">
                <a:solidFill>
                  <a:srgbClr val="333300"/>
                </a:solidFill>
              </a:rPr>
              <a:t>Or are you sitting on the sidelines.</a:t>
            </a:r>
          </a:p>
          <a:p>
            <a:pPr eaLnBrk="1" hangingPunct="1">
              <a:lnSpc>
                <a:spcPct val="95000"/>
              </a:lnSpc>
              <a:spcBef>
                <a:spcPct val="0"/>
              </a:spcBef>
            </a:pPr>
            <a:r>
              <a:rPr lang="en-US" altLang="en-US" b="1" dirty="0" smtClean="0">
                <a:solidFill>
                  <a:srgbClr val="333300"/>
                </a:solidFill>
              </a:rPr>
              <a:t> </a:t>
            </a:r>
          </a:p>
          <a:p>
            <a:pPr eaLnBrk="1" hangingPunct="1">
              <a:lnSpc>
                <a:spcPct val="95000"/>
              </a:lnSpc>
              <a:spcBef>
                <a:spcPct val="0"/>
              </a:spcBef>
            </a:pPr>
            <a:endParaRPr lang="en-US" altLang="en-US" b="1" dirty="0" smtClean="0">
              <a:solidFill>
                <a:srgbClr val="333300"/>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6807581"/>
      </p:ext>
    </p:extLst>
  </p:cSld>
  <p:clrMapOvr>
    <a:masterClrMapping/>
  </p:clrMapOvr>
  <p:transition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Effect transition="in" filter="wheel(1)">
                                      <p:cBhvr>
                                        <p:cTn id="7" dur="2000"/>
                                        <p:tgtEl>
                                          <p:spTgt spid="40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xEl>
                                              <p:pRg st="2" end="2"/>
                                            </p:txEl>
                                          </p:spTgt>
                                        </p:tgtEl>
                                        <p:attrNameLst>
                                          <p:attrName>style.visibility</p:attrName>
                                        </p:attrNameLst>
                                      </p:cBhvr>
                                      <p:to>
                                        <p:strVal val="visible"/>
                                      </p:to>
                                    </p:set>
                                    <p:animEffect transition="in" filter="wheel(1)">
                                      <p:cBhvr>
                                        <p:cTn id="12" dur="2000"/>
                                        <p:tgtEl>
                                          <p:spTgt spid="40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098">
                                            <p:txEl>
                                              <p:pRg st="4" end="4"/>
                                            </p:txEl>
                                          </p:spTgt>
                                        </p:tgtEl>
                                        <p:attrNameLst>
                                          <p:attrName>style.visibility</p:attrName>
                                        </p:attrNameLst>
                                      </p:cBhvr>
                                      <p:to>
                                        <p:strVal val="visible"/>
                                      </p:to>
                                    </p:set>
                                    <p:animEffect transition="in" filter="wheel(1)">
                                      <p:cBhvr>
                                        <p:cTn id="17" dur="2000"/>
                                        <p:tgtEl>
                                          <p:spTgt spid="409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098">
                                            <p:txEl>
                                              <p:pRg st="5" end="5"/>
                                            </p:txEl>
                                          </p:spTgt>
                                        </p:tgtEl>
                                        <p:attrNameLst>
                                          <p:attrName>style.visibility</p:attrName>
                                        </p:attrNameLst>
                                      </p:cBhvr>
                                      <p:to>
                                        <p:strVal val="visible"/>
                                      </p:to>
                                    </p:set>
                                    <p:animEffect transition="in" filter="wheel(1)">
                                      <p:cBhvr>
                                        <p:cTn id="22" dur="2000"/>
                                        <p:tgtEl>
                                          <p:spTgt spid="409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098">
                                            <p:txEl>
                                              <p:pRg st="6" end="6"/>
                                            </p:txEl>
                                          </p:spTgt>
                                        </p:tgtEl>
                                        <p:attrNameLst>
                                          <p:attrName>style.visibility</p:attrName>
                                        </p:attrNameLst>
                                      </p:cBhvr>
                                      <p:to>
                                        <p:strVal val="visible"/>
                                      </p:to>
                                    </p:set>
                                    <p:animEffect transition="in" filter="wheel(1)">
                                      <p:cBhvr>
                                        <p:cTn id="27" dur="2000"/>
                                        <p:tgtEl>
                                          <p:spTgt spid="409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4098">
                                            <p:txEl>
                                              <p:pRg st="7" end="7"/>
                                            </p:txEl>
                                          </p:spTgt>
                                        </p:tgtEl>
                                        <p:attrNameLst>
                                          <p:attrName>style.visibility</p:attrName>
                                        </p:attrNameLst>
                                      </p:cBhvr>
                                      <p:to>
                                        <p:strVal val="visible"/>
                                      </p:to>
                                    </p:set>
                                    <p:animEffect transition="in" filter="wheel(1)">
                                      <p:cBhvr>
                                        <p:cTn id="32" dur="2000"/>
                                        <p:tgtEl>
                                          <p:spTgt spid="4098">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4098">
                                            <p:txEl>
                                              <p:pRg st="8" end="8"/>
                                            </p:txEl>
                                          </p:spTgt>
                                        </p:tgtEl>
                                        <p:attrNameLst>
                                          <p:attrName>style.visibility</p:attrName>
                                        </p:attrNameLst>
                                      </p:cBhvr>
                                      <p:to>
                                        <p:strVal val="visible"/>
                                      </p:to>
                                    </p:set>
                                    <p:animEffect transition="in" filter="wheel(1)">
                                      <p:cBhvr>
                                        <p:cTn id="37" dur="2000"/>
                                        <p:tgtEl>
                                          <p:spTgt spid="40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endParaRPr lang="en-US" altLang="en-US" b="1" dirty="0" smtClean="0">
              <a:solidFill>
                <a:srgbClr val="333300"/>
              </a:solidFill>
            </a:endParaRPr>
          </a:p>
          <a:p>
            <a:pPr eaLnBrk="1" hangingPunct="1"/>
            <a:r>
              <a:rPr lang="en-US" altLang="en-US" b="1" dirty="0" smtClean="0">
                <a:solidFill>
                  <a:srgbClr val="333300"/>
                </a:solidFill>
                <a:latin typeface="Arial Unicode MS" panose="020B0604020202020204" pitchFamily="34" charset="-128"/>
              </a:rPr>
              <a:t>“Men never plan to be failures; they simply fail to plan to be successful."</a:t>
            </a:r>
          </a:p>
          <a:p>
            <a:pPr eaLnBrk="1" hangingPunct="1"/>
            <a:r>
              <a:rPr lang="en-US" altLang="en-US" b="1" dirty="0" smtClean="0">
                <a:solidFill>
                  <a:srgbClr val="333300"/>
                </a:solidFill>
                <a:latin typeface="Arial Unicode MS" panose="020B0604020202020204" pitchFamily="34" charset="-128"/>
              </a:rPr>
              <a:t> </a:t>
            </a:r>
          </a:p>
          <a:p>
            <a:pPr eaLnBrk="1" hangingPunct="1"/>
            <a:r>
              <a:rPr lang="en-US" altLang="en-US" b="1" dirty="0" smtClean="0">
                <a:solidFill>
                  <a:srgbClr val="333300"/>
                </a:solidFill>
                <a:latin typeface="Arial Unicode MS" panose="020B0604020202020204" pitchFamily="34" charset="-128"/>
              </a:rPr>
              <a:t>William A. Ward</a:t>
            </a:r>
            <a:br>
              <a:rPr lang="en-US" altLang="en-US" b="1" dirty="0" smtClean="0">
                <a:solidFill>
                  <a:srgbClr val="333300"/>
                </a:solidFill>
                <a:latin typeface="Arial Unicode MS" panose="020B0604020202020204" pitchFamily="34" charset="-128"/>
              </a:rPr>
            </a:br>
            <a:endParaRPr lang="en-US" altLang="en-US" b="1" dirty="0" smtClean="0">
              <a:solidFill>
                <a:srgbClr val="333300"/>
              </a:solidFill>
              <a:latin typeface="Arial Unicode MS" panose="020B0604020202020204" pitchFamily="34" charset="-128"/>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8549400"/>
      </p:ext>
    </p:extLst>
  </p:cSld>
  <p:clrMapOvr>
    <a:masterClrMapping/>
  </p:clrMapOvr>
  <p:transition advClick="0" advTm="200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endParaRPr lang="en-US" altLang="en-US" b="1" dirty="0" smtClean="0">
              <a:solidFill>
                <a:srgbClr val="333300"/>
              </a:solidFill>
            </a:endParaRPr>
          </a:p>
          <a:p>
            <a:pPr eaLnBrk="1" hangingPunct="1"/>
            <a:r>
              <a:rPr lang="en-US" altLang="en-US" sz="4400" b="1" dirty="0" smtClean="0">
                <a:solidFill>
                  <a:srgbClr val="333300"/>
                </a:solidFill>
                <a:latin typeface="Arial Unicode MS" panose="020B0604020202020204" pitchFamily="34" charset="-128"/>
              </a:rPr>
              <a:t>Rehabbing is just a J.O.B.</a:t>
            </a:r>
          </a:p>
          <a:p>
            <a:pPr eaLnBrk="1" hangingPunct="1"/>
            <a:r>
              <a:rPr lang="en-US" altLang="en-US" sz="4400" b="1" dirty="0" smtClean="0">
                <a:solidFill>
                  <a:srgbClr val="333300"/>
                </a:solidFill>
                <a:latin typeface="Arial Unicode MS" panose="020B0604020202020204" pitchFamily="34" charset="-128"/>
              </a:rPr>
              <a:t>Land lording is business…</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486380"/>
      </p:ext>
    </p:extLst>
  </p:cSld>
  <p:clrMapOvr>
    <a:masterClrMapping/>
  </p:clrMapOvr>
  <p:transition advClick="0" advTm="200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219200"/>
            <a:ext cx="6680009" cy="4389031"/>
          </a:xfrm>
        </p:spPr>
      </p:pic>
    </p:spTree>
    <p:extLst>
      <p:ext uri="{BB962C8B-B14F-4D97-AF65-F5344CB8AC3E}">
        <p14:creationId xmlns:p14="http://schemas.microsoft.com/office/powerpoint/2010/main" val="3699600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371600"/>
            <a:ext cx="7467600" cy="3889875"/>
          </a:xfrm>
        </p:spPr>
      </p:pic>
    </p:spTree>
    <p:extLst>
      <p:ext uri="{BB962C8B-B14F-4D97-AF65-F5344CB8AC3E}">
        <p14:creationId xmlns:p14="http://schemas.microsoft.com/office/powerpoint/2010/main" val="241596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endParaRPr lang="en-US" altLang="en-US" b="1" dirty="0" smtClean="0">
              <a:solidFill>
                <a:srgbClr val="333300"/>
              </a:solidFill>
            </a:endParaRPr>
          </a:p>
          <a:p>
            <a:pPr eaLnBrk="1" hangingPunct="1"/>
            <a:r>
              <a:rPr lang="en-US" altLang="en-US" sz="4400" b="1" dirty="0" smtClean="0">
                <a:solidFill>
                  <a:srgbClr val="333300"/>
                </a:solidFill>
                <a:latin typeface="Arial Unicode MS" panose="020B0604020202020204" pitchFamily="34" charset="-128"/>
              </a:rPr>
              <a:t>Presentation posted under </a:t>
            </a:r>
          </a:p>
          <a:p>
            <a:pPr eaLnBrk="1" hangingPunct="1"/>
            <a:r>
              <a:rPr lang="en-US" altLang="en-US" sz="4400" b="1" dirty="0" smtClean="0">
                <a:solidFill>
                  <a:srgbClr val="333300"/>
                </a:solidFill>
                <a:latin typeface="Arial Unicode MS" panose="020B0604020202020204" pitchFamily="34" charset="-128"/>
              </a:rPr>
              <a:t>“Free Resources”</a:t>
            </a:r>
          </a:p>
          <a:p>
            <a:pPr eaLnBrk="1" hangingPunct="1"/>
            <a:r>
              <a:rPr lang="en-US" altLang="en-US" sz="4400" b="1" dirty="0" smtClean="0">
                <a:solidFill>
                  <a:srgbClr val="333300"/>
                </a:solidFill>
                <a:latin typeface="Arial Unicode MS" panose="020B0604020202020204" pitchFamily="34" charset="-128"/>
              </a:rPr>
              <a:t>www.NorCalREIA.com</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915389"/>
      </p:ext>
    </p:extLst>
  </p:cSld>
  <p:clrMapOvr>
    <a:masterClrMapping/>
  </p:clrMapOvr>
  <p:transition advClick="0" advTm="200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4525963"/>
          </a:xfrm>
        </p:spPr>
        <p:txBody>
          <a:bodyPr/>
          <a:lstStyle/>
          <a:p>
            <a:pPr marL="0" indent="0">
              <a:buNone/>
            </a:pPr>
            <a:r>
              <a:rPr lang="en-US" b="1" dirty="0" smtClean="0"/>
              <a:t>How many Americans have $500 saved?</a:t>
            </a:r>
          </a:p>
          <a:p>
            <a:pPr marL="0" indent="0">
              <a:buNone/>
            </a:pPr>
            <a:endParaRPr lang="en-US" b="1" dirty="0"/>
          </a:p>
          <a:p>
            <a:pPr marL="0" indent="0">
              <a:buNone/>
            </a:pPr>
            <a:r>
              <a:rPr lang="en-US" b="1" dirty="0" smtClean="0"/>
              <a:t>Having $500 in the bank for emergencies can give you a sense of financial security.</a:t>
            </a:r>
          </a:p>
          <a:p>
            <a:pPr marL="0" indent="0">
              <a:buNone/>
            </a:pPr>
            <a:endParaRPr lang="en-US" b="1" dirty="0"/>
          </a:p>
          <a:p>
            <a:pPr marL="0" indent="0">
              <a:buNone/>
            </a:pPr>
            <a:r>
              <a:rPr lang="en-US" b="1" dirty="0" smtClean="0"/>
              <a:t>But for 41% of adults, it’s still a pipe dream.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95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1)">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r>
              <a:rPr lang="en-US" altLang="en-US" sz="5400" b="1" dirty="0" smtClean="0">
                <a:solidFill>
                  <a:srgbClr val="333300"/>
                </a:solidFill>
              </a:rPr>
              <a:t>How do we sharpen our thinking?</a:t>
            </a:r>
          </a:p>
          <a:p>
            <a:pPr eaLnBrk="1" hangingPunct="1">
              <a:lnSpc>
                <a:spcPct val="95000"/>
              </a:lnSpc>
              <a:spcBef>
                <a:spcPct val="0"/>
              </a:spcBef>
            </a:pPr>
            <a:endParaRPr lang="en-US" altLang="en-US" sz="5400" b="1" dirty="0" smtClean="0">
              <a:solidFill>
                <a:srgbClr val="333300"/>
              </a:solidFill>
            </a:endParaRPr>
          </a:p>
          <a:p>
            <a:pPr eaLnBrk="1" hangingPunct="1">
              <a:lnSpc>
                <a:spcPct val="95000"/>
              </a:lnSpc>
              <a:spcBef>
                <a:spcPct val="0"/>
              </a:spcBef>
            </a:pPr>
            <a:r>
              <a:rPr lang="en-US" altLang="en-US" sz="5400" b="1" dirty="0" smtClean="0">
                <a:solidFill>
                  <a:srgbClr val="333300"/>
                </a:solidFill>
              </a:rPr>
              <a:t>Starting TODAY! </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4485017"/>
      </p:ext>
    </p:extLst>
  </p:cSld>
  <p:clrMapOvr>
    <a:masterClrMapping/>
  </p:clrMapOvr>
  <p:transition advClick="0" advTm="2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Effect transition="in" filter="wheel(1)">
                                      <p:cBhvr>
                                        <p:cTn id="7" dur="2000"/>
                                        <p:tgtEl>
                                          <p:spTgt spid="40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marL="0" indent="0">
              <a:buNone/>
            </a:pPr>
            <a:r>
              <a:rPr lang="en-US" sz="2800" b="1" dirty="0" smtClean="0"/>
              <a:t>Journal every day…</a:t>
            </a:r>
          </a:p>
          <a:p>
            <a:pPr marL="0" indent="0">
              <a:buNone/>
            </a:pPr>
            <a:r>
              <a:rPr lang="en-US" sz="2800" b="1" dirty="0" smtClean="0"/>
              <a:t>The $25 blank book – 5 minute journal</a:t>
            </a:r>
          </a:p>
          <a:p>
            <a:pPr marL="0" indent="0">
              <a:buNone/>
            </a:pPr>
            <a:r>
              <a:rPr lang="en-US" sz="2800" b="1" dirty="0" smtClean="0"/>
              <a:t>Yes, $25 for a bland book for you to write YOUR own story. Seriously… Great Value.</a:t>
            </a:r>
          </a:p>
          <a:p>
            <a:pPr marL="0" indent="0">
              <a:buNone/>
            </a:pPr>
            <a:endParaRPr lang="en-US" sz="2800" b="1" dirty="0" smtClean="0"/>
          </a:p>
          <a:p>
            <a:pPr marL="0" indent="0">
              <a:buNone/>
            </a:pPr>
            <a:r>
              <a:rPr lang="en-US" sz="2800" b="1" dirty="0" smtClean="0"/>
              <a:t>If your serious about becoming a wealthy, powerful, </a:t>
            </a:r>
            <a:r>
              <a:rPr lang="en-US" sz="2800" b="1" dirty="0" err="1" smtClean="0"/>
              <a:t>sophicated</a:t>
            </a:r>
            <a:r>
              <a:rPr lang="en-US" sz="2800" b="1" dirty="0" smtClean="0"/>
              <a:t>, healthy influential, cultured and unique individual, keep a journal. Don't trust your memory. When you listen to something valuable , write it down. When you come across something important write it down.</a:t>
            </a:r>
          </a:p>
          <a:p>
            <a:pPr marL="0" indent="0">
              <a:buNone/>
            </a:pPr>
            <a:r>
              <a:rPr lang="en-US" dirty="0"/>
              <a:t>Jim </a:t>
            </a:r>
            <a:r>
              <a:rPr lang="en-US" dirty="0" err="1" smtClean="0"/>
              <a:t>Rohn</a:t>
            </a:r>
            <a:endParaRPr lang="en-US" dirty="0"/>
          </a:p>
          <a:p>
            <a:pPr marL="0" indent="0">
              <a:buNone/>
            </a:pPr>
            <a:endParaRPr lang="en-US" dirty="0"/>
          </a:p>
        </p:txBody>
      </p:sp>
    </p:spTree>
    <p:extLst>
      <p:ext uri="{BB962C8B-B14F-4D97-AF65-F5344CB8AC3E}">
        <p14:creationId xmlns:p14="http://schemas.microsoft.com/office/powerpoint/2010/main" val="778567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Goals</a:t>
            </a:r>
            <a:endParaRPr lang="en-US" dirty="0"/>
          </a:p>
        </p:txBody>
      </p:sp>
      <p:sp>
        <p:nvSpPr>
          <p:cNvPr id="3" name="Content Placeholder 2"/>
          <p:cNvSpPr>
            <a:spLocks noGrp="1"/>
          </p:cNvSpPr>
          <p:nvPr>
            <p:ph idx="1"/>
          </p:nvPr>
        </p:nvSpPr>
        <p:spPr>
          <a:xfrm>
            <a:off x="457200" y="1417638"/>
            <a:ext cx="8229600" cy="5211762"/>
          </a:xfrm>
        </p:spPr>
        <p:txBody>
          <a:bodyPr/>
          <a:lstStyle/>
          <a:p>
            <a:pPr marL="0" indent="0">
              <a:buNone/>
            </a:pPr>
            <a:r>
              <a:rPr lang="en-US" b="1" dirty="0"/>
              <a:t>Goal setting</a:t>
            </a:r>
            <a:r>
              <a:rPr lang="en-US" dirty="0"/>
              <a:t> is an important method of: Deciding what you want to achieve in your life. Separating what's important from what's irrelevant, or a distraction. Motivating yourself. Building your self-confidence, based on successful achievement of </a:t>
            </a:r>
            <a:r>
              <a:rPr lang="en-US" b="1" dirty="0"/>
              <a:t>goals</a:t>
            </a:r>
            <a:r>
              <a:rPr lang="en-US" dirty="0" smtClean="0"/>
              <a:t>.</a:t>
            </a:r>
          </a:p>
          <a:p>
            <a:pPr marL="0" indent="0">
              <a:buNone/>
            </a:pPr>
            <a:endParaRPr lang="en-US" dirty="0"/>
          </a:p>
          <a:p>
            <a:pPr marL="0" indent="0">
              <a:buNone/>
            </a:pPr>
            <a:r>
              <a:rPr lang="en-US" sz="3600" b="1" dirty="0" smtClean="0"/>
              <a:t>Can you have your 2017 goals defined by our next meeting? </a:t>
            </a:r>
          </a:p>
        </p:txBody>
      </p:sp>
    </p:spTree>
    <p:extLst>
      <p:ext uri="{BB962C8B-B14F-4D97-AF65-F5344CB8AC3E}">
        <p14:creationId xmlns:p14="http://schemas.microsoft.com/office/powerpoint/2010/main" val="89592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2438400"/>
            <a:ext cx="8534400" cy="5105400"/>
          </a:xfrm>
        </p:spPr>
        <p:txBody>
          <a:bodyPr/>
          <a:lstStyle/>
          <a:p>
            <a:pPr marL="571500" indent="-571500" algn="l" eaLnBrk="1" hangingPunct="1">
              <a:buFont typeface="Arial" panose="020B0604020202020204" pitchFamily="34" charset="0"/>
              <a:buChar char="•"/>
            </a:pPr>
            <a:r>
              <a:rPr lang="en-US" sz="4000" b="1" dirty="0" smtClean="0"/>
              <a:t>5 minute journal</a:t>
            </a:r>
          </a:p>
          <a:p>
            <a:pPr marL="571500" indent="-571500" algn="l" eaLnBrk="1" hangingPunct="1">
              <a:buFont typeface="Arial" panose="020B0604020202020204" pitchFamily="34" charset="0"/>
              <a:buChar char="•"/>
            </a:pPr>
            <a:r>
              <a:rPr lang="en-US" sz="4000" b="1" dirty="0" smtClean="0"/>
              <a:t>Think &amp; Grow Rich</a:t>
            </a:r>
          </a:p>
          <a:p>
            <a:pPr marL="571500" indent="-571500" algn="l" eaLnBrk="1" hangingPunct="1">
              <a:buFont typeface="Arial" panose="020B0604020202020204" pitchFamily="34" charset="0"/>
              <a:buChar char="•"/>
            </a:pPr>
            <a:r>
              <a:rPr lang="en-US" sz="4000" b="1" dirty="0" smtClean="0"/>
              <a:t>The Compound Effect</a:t>
            </a:r>
          </a:p>
          <a:p>
            <a:pPr marL="571500" indent="-571500" algn="l" eaLnBrk="1" hangingPunct="1">
              <a:buFont typeface="Arial" panose="020B0604020202020204" pitchFamily="34" charset="0"/>
              <a:buChar char="•"/>
            </a:pPr>
            <a:r>
              <a:rPr lang="en-US" sz="4000" b="1" dirty="0" smtClean="0"/>
              <a:t>How to win friends and </a:t>
            </a:r>
          </a:p>
          <a:p>
            <a:pPr algn="l" eaLnBrk="1" hangingPunct="1"/>
            <a:r>
              <a:rPr lang="en-US" sz="4000" b="1" dirty="0" smtClean="0"/>
              <a:t>    influence people</a:t>
            </a:r>
            <a:endParaRPr lang="en-US" sz="4000" b="1" dirty="0"/>
          </a:p>
        </p:txBody>
      </p:sp>
      <p:pic>
        <p:nvPicPr>
          <p:cNvPr id="20483" name="Picture 5"/>
          <p:cNvPicPr>
            <a:picLocks noChangeAspect="1" noChangeArrowheads="1"/>
          </p:cNvPicPr>
          <p:nvPr/>
        </p:nvPicPr>
        <p:blipFill>
          <a:blip r:embed="rId3"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24785782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2057400"/>
            <a:ext cx="8534400" cy="5105400"/>
          </a:xfrm>
        </p:spPr>
        <p:txBody>
          <a:bodyPr/>
          <a:lstStyle/>
          <a:p>
            <a:pPr eaLnBrk="1" hangingPunct="1"/>
            <a:endParaRPr lang="en-US" sz="4000" b="1" dirty="0"/>
          </a:p>
          <a:p>
            <a:pPr eaLnBrk="1" hangingPunct="1"/>
            <a:r>
              <a:rPr lang="en-US" sz="4000" b="1" dirty="0" smtClean="0">
                <a:solidFill>
                  <a:srgbClr val="333300"/>
                </a:solidFill>
                <a:hlinkClick r:id="rId3"/>
              </a:rPr>
              <a:t>www.TheNorrisGroup.com</a:t>
            </a:r>
            <a:endParaRPr lang="en-US" sz="4000" b="1" dirty="0" smtClean="0">
              <a:solidFill>
                <a:srgbClr val="333300"/>
              </a:solidFill>
            </a:endParaRPr>
          </a:p>
          <a:p>
            <a:pPr eaLnBrk="1" hangingPunct="1"/>
            <a:endParaRPr lang="en-US" sz="4000" b="1" dirty="0" smtClean="0">
              <a:solidFill>
                <a:srgbClr val="333300"/>
              </a:solidFill>
            </a:endParaRPr>
          </a:p>
          <a:p>
            <a:pPr eaLnBrk="1" hangingPunct="1"/>
            <a:r>
              <a:rPr lang="en-US" sz="4000" b="1" dirty="0" smtClean="0">
                <a:hlinkClick r:id="rId4"/>
              </a:rPr>
              <a:t>www.PropertyRadar.com</a:t>
            </a:r>
            <a:endParaRPr lang="en-US" sz="4000" b="1" dirty="0" smtClean="0"/>
          </a:p>
          <a:p>
            <a:pPr eaLnBrk="1" hangingPunct="1"/>
            <a:endParaRPr lang="en-US" sz="4000" b="1" dirty="0"/>
          </a:p>
        </p:txBody>
      </p:sp>
      <p:pic>
        <p:nvPicPr>
          <p:cNvPr id="20483" name="Picture 5"/>
          <p:cNvPicPr>
            <a:picLocks noChangeAspect="1" noChangeArrowheads="1"/>
          </p:cNvPicPr>
          <p:nvPr/>
        </p:nvPicPr>
        <p:blipFill>
          <a:blip r:embed="rId5"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28231672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609600" y="2209800"/>
            <a:ext cx="8534400" cy="4419600"/>
          </a:xfrm>
        </p:spPr>
        <p:txBody>
          <a:bodyPr/>
          <a:lstStyle/>
          <a:p>
            <a:r>
              <a:rPr lang="en-US" sz="5400" b="1" dirty="0"/>
              <a:t>Facebook &amp; Meet Up</a:t>
            </a:r>
          </a:p>
          <a:p>
            <a:endParaRPr lang="en-US" sz="4000" b="1" dirty="0"/>
          </a:p>
          <a:p>
            <a:pPr eaLnBrk="1" hangingPunct="1"/>
            <a:r>
              <a:rPr lang="en-US" sz="4000" b="1" dirty="0"/>
              <a:t> </a:t>
            </a:r>
          </a:p>
          <a:p>
            <a:pPr eaLnBrk="1" hangingPunct="1"/>
            <a:endParaRPr lang="en-US" sz="3600" b="1" dirty="0"/>
          </a:p>
        </p:txBody>
      </p:sp>
      <p:pic>
        <p:nvPicPr>
          <p:cNvPr id="10243" name="Picture 5"/>
          <p:cNvPicPr>
            <a:picLocks noChangeAspect="1" noChangeArrowheads="1"/>
          </p:cNvPicPr>
          <p:nvPr/>
        </p:nvPicPr>
        <p:blipFill>
          <a:blip r:embed="rId2" cstate="print"/>
          <a:srcRect/>
          <a:stretch>
            <a:fillRect/>
          </a:stretch>
        </p:blipFill>
        <p:spPr bwMode="auto">
          <a:xfrm>
            <a:off x="0" y="2"/>
            <a:ext cx="9144000" cy="1851025"/>
          </a:xfrm>
          <a:prstGeom prst="rect">
            <a:avLst/>
          </a:prstGeom>
          <a:noFill/>
          <a:ln w="9525">
            <a:noFill/>
            <a:miter lim="800000"/>
            <a:headEnd/>
            <a:tailEnd/>
          </a:ln>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3124200"/>
            <a:ext cx="2286000" cy="228600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6202" y="3161211"/>
            <a:ext cx="4086225" cy="2876550"/>
          </a:xfrm>
          <a:prstGeom prst="rect">
            <a:avLst/>
          </a:prstGeom>
        </p:spPr>
      </p:pic>
    </p:spTree>
    <p:extLst>
      <p:ext uri="{BB962C8B-B14F-4D97-AF65-F5344CB8AC3E}">
        <p14:creationId xmlns:p14="http://schemas.microsoft.com/office/powerpoint/2010/main" val="255062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88620" y="2468880"/>
            <a:ext cx="8435340" cy="4107657"/>
          </a:xfrm>
        </p:spPr>
        <p:txBody>
          <a:bodyPr vert="horz" wrap="square" lIns="0" tIns="0" rIns="0" bIns="0" numCol="1" anchor="t" anchorCtr="0" compatLnSpc="1">
            <a:prstTxWarp prst="textNoShape">
              <a:avLst/>
            </a:prstTxWarp>
          </a:bodyPr>
          <a:lstStyle/>
          <a:p>
            <a:pPr eaLnBrk="1" hangingPunct="1">
              <a:lnSpc>
                <a:spcPct val="95000"/>
              </a:lnSpc>
              <a:spcBef>
                <a:spcPct val="0"/>
              </a:spcBef>
            </a:pPr>
            <a:r>
              <a:rPr lang="en-US" altLang="en-US" sz="6000" b="1" dirty="0" smtClean="0">
                <a:solidFill>
                  <a:srgbClr val="333300"/>
                </a:solidFill>
              </a:rPr>
              <a:t>Questions?</a:t>
            </a:r>
          </a:p>
          <a:p>
            <a:pPr eaLnBrk="1" hangingPunct="1">
              <a:lnSpc>
                <a:spcPct val="95000"/>
              </a:lnSpc>
              <a:spcBef>
                <a:spcPct val="0"/>
              </a:spcBef>
            </a:pPr>
            <a:endParaRPr lang="en-US" altLang="en-US" sz="6000" b="1" dirty="0" smtClean="0">
              <a:solidFill>
                <a:srgbClr val="333300"/>
              </a:solidFill>
            </a:endParaRPr>
          </a:p>
          <a:p>
            <a:pPr eaLnBrk="1" hangingPunct="1"/>
            <a:r>
              <a:rPr lang="en-US" altLang="en-US" sz="4400" b="1" dirty="0" smtClean="0">
                <a:solidFill>
                  <a:srgbClr val="333300"/>
                </a:solidFill>
                <a:latin typeface="Arial Unicode MS" panose="020B0604020202020204" pitchFamily="34" charset="-128"/>
              </a:rPr>
              <a:t>Presentation posted under </a:t>
            </a:r>
          </a:p>
          <a:p>
            <a:pPr eaLnBrk="1" hangingPunct="1"/>
            <a:r>
              <a:rPr lang="en-US" altLang="en-US" sz="4400" b="1" dirty="0" smtClean="0">
                <a:solidFill>
                  <a:srgbClr val="333300"/>
                </a:solidFill>
                <a:latin typeface="Arial Unicode MS" panose="020B0604020202020204" pitchFamily="34" charset="-128"/>
              </a:rPr>
              <a:t>“Free Resources”</a:t>
            </a:r>
          </a:p>
          <a:p>
            <a:pPr eaLnBrk="1" hangingPunct="1"/>
            <a:r>
              <a:rPr lang="en-US" altLang="en-US" sz="4400" b="1" dirty="0" smtClean="0">
                <a:solidFill>
                  <a:srgbClr val="333300"/>
                </a:solidFill>
                <a:latin typeface="Arial Unicode MS" panose="020B0604020202020204" pitchFamily="34" charset="-128"/>
              </a:rPr>
              <a:t>www.NorCalREIA.com</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12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7908050"/>
      </p:ext>
    </p:extLst>
  </p:cSld>
  <p:clrMapOvr>
    <a:masterClrMapping/>
  </p:clrMapOvr>
  <p:transition advClick="0" advTm="200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2057400"/>
            <a:ext cx="8534400" cy="5105400"/>
          </a:xfrm>
        </p:spPr>
        <p:txBody>
          <a:bodyPr/>
          <a:lstStyle/>
          <a:p>
            <a:pPr eaLnBrk="1" hangingPunct="1"/>
            <a:r>
              <a:rPr lang="en-US" sz="5400" b="1" dirty="0" smtClean="0"/>
              <a:t>David Granzella</a:t>
            </a:r>
          </a:p>
          <a:p>
            <a:pPr eaLnBrk="1" hangingPunct="1"/>
            <a:endParaRPr lang="en-US" sz="4000" b="1" dirty="0" smtClean="0"/>
          </a:p>
          <a:p>
            <a:pPr eaLnBrk="1" hangingPunct="1"/>
            <a:r>
              <a:rPr lang="en-US" sz="4000" b="1" dirty="0" smtClean="0"/>
              <a:t>916.223.5564</a:t>
            </a:r>
          </a:p>
          <a:p>
            <a:pPr eaLnBrk="1" hangingPunct="1"/>
            <a:endParaRPr lang="en-US" sz="4000" b="1" dirty="0" smtClean="0"/>
          </a:p>
          <a:p>
            <a:pPr eaLnBrk="1" hangingPunct="1"/>
            <a:r>
              <a:rPr lang="en-US" sz="4000" b="1" dirty="0" smtClean="0">
                <a:hlinkClick r:id="rId3"/>
              </a:rPr>
              <a:t>www.NorCalREIA.com</a:t>
            </a:r>
            <a:endParaRPr lang="en-US" sz="4000" b="1" dirty="0" smtClean="0"/>
          </a:p>
          <a:p>
            <a:pPr eaLnBrk="1" hangingPunct="1"/>
            <a:r>
              <a:rPr lang="en-US" sz="4000" b="1" dirty="0" smtClean="0"/>
              <a:t>“Free Resources”</a:t>
            </a:r>
            <a:endParaRPr lang="en-US" sz="4000" b="1" dirty="0"/>
          </a:p>
        </p:txBody>
      </p:sp>
      <p:pic>
        <p:nvPicPr>
          <p:cNvPr id="20483" name="Picture 5"/>
          <p:cNvPicPr>
            <a:picLocks noChangeAspect="1" noChangeArrowheads="1"/>
          </p:cNvPicPr>
          <p:nvPr/>
        </p:nvPicPr>
        <p:blipFill>
          <a:blip r:embed="rId4"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798775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2057400"/>
            <a:ext cx="8534400" cy="5105400"/>
          </a:xfrm>
        </p:spPr>
        <p:txBody>
          <a:bodyPr/>
          <a:lstStyle/>
          <a:p>
            <a:pPr eaLnBrk="1" hangingPunct="1"/>
            <a:endParaRPr lang="en-US" sz="4000" b="1" dirty="0"/>
          </a:p>
          <a:p>
            <a:pPr eaLnBrk="1" hangingPunct="1"/>
            <a:r>
              <a:rPr lang="en-US" sz="4000" b="1" dirty="0"/>
              <a:t>We want to thank those men </a:t>
            </a:r>
          </a:p>
          <a:p>
            <a:pPr eaLnBrk="1" hangingPunct="1"/>
            <a:r>
              <a:rPr lang="en-US" sz="4000" b="1" dirty="0"/>
              <a:t>&amp; women who have served our country and provided us with </a:t>
            </a:r>
          </a:p>
          <a:p>
            <a:pPr eaLnBrk="1" hangingPunct="1"/>
            <a:r>
              <a:rPr lang="en-US" sz="4000" b="1" dirty="0"/>
              <a:t>the freedom we have today.</a:t>
            </a:r>
          </a:p>
        </p:txBody>
      </p:sp>
      <p:pic>
        <p:nvPicPr>
          <p:cNvPr id="20483" name="Picture 5"/>
          <p:cNvPicPr>
            <a:picLocks noChangeAspect="1" noChangeArrowheads="1"/>
          </p:cNvPicPr>
          <p:nvPr/>
        </p:nvPicPr>
        <p:blipFill>
          <a:blip r:embed="rId3"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102306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533400" y="2124077"/>
            <a:ext cx="8229600" cy="3422475"/>
          </a:xfrm>
          <a:prstGeom prst="rect">
            <a:avLst/>
          </a:prstGeom>
          <a:solidFill>
            <a:schemeClr val="bg2">
              <a:alpha val="61176"/>
            </a:schemeClr>
          </a:solidFill>
          <a:ln w="9525">
            <a:noFill/>
            <a:miter lim="800000"/>
            <a:headEnd/>
            <a:tailEnd/>
          </a:ln>
          <a:effectLst/>
        </p:spPr>
        <p:txBody>
          <a:bodyPr lIns="0" tIns="0" rIns="0" bIns="0">
            <a:spAutoFit/>
          </a:bodyPr>
          <a:lstStyle/>
          <a:p>
            <a:pPr algn="ctr" defTabSz="822325">
              <a:lnSpc>
                <a:spcPct val="95000"/>
              </a:lnSpc>
            </a:pPr>
            <a:r>
              <a:rPr lang="en-US" b="1">
                <a:solidFill>
                  <a:schemeClr val="bg1"/>
                </a:solidFill>
              </a:rPr>
              <a:t>Pledge of Allegiance</a:t>
            </a:r>
          </a:p>
          <a:p>
            <a:pPr defTabSz="822325"/>
            <a:endParaRPr lang="en-US" b="1">
              <a:solidFill>
                <a:schemeClr val="bg1"/>
              </a:solidFill>
            </a:endParaRPr>
          </a:p>
          <a:p>
            <a:pPr defTabSz="822325"/>
            <a:r>
              <a:rPr lang="en-US" b="1">
                <a:solidFill>
                  <a:schemeClr val="bg1"/>
                </a:solidFill>
              </a:rPr>
              <a:t>I pledge allegiance to the flag of the United States of America and to the republic for which it stands: one nation under God, indivisible, with liberty and justice for all.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0" y="1828800"/>
            <a:ext cx="9067800" cy="5486400"/>
          </a:xfrm>
        </p:spPr>
        <p:txBody>
          <a:bodyPr/>
          <a:lstStyle/>
          <a:p>
            <a:pPr eaLnBrk="1" hangingPunct="1">
              <a:defRPr/>
            </a:pPr>
            <a:r>
              <a:rPr lang="en-US" sz="3600" b="1" dirty="0">
                <a:solidFill>
                  <a:srgbClr val="FF0000"/>
                </a:solidFill>
                <a:latin typeface="+mj-lt"/>
              </a:rPr>
              <a:t>Disclaimer:</a:t>
            </a:r>
          </a:p>
          <a:p>
            <a:pPr eaLnBrk="1" hangingPunct="1">
              <a:defRPr/>
            </a:pPr>
            <a:r>
              <a:rPr lang="en-US" dirty="0"/>
              <a:t>This information is designed to provide accurate and authoritative information in regard to the subject matter covered. It is offered with the understanding that the presenters are not engaged in rendering legal, accounting, or other professional services. If legal or other expert advice is required, the services of a competent professional should be sought.</a:t>
            </a:r>
          </a:p>
          <a:p>
            <a:pPr eaLnBrk="1" hangingPunct="1">
              <a:defRPr/>
            </a:pPr>
            <a:r>
              <a:rPr lang="en-US" dirty="0" smtClean="0">
                <a:solidFill>
                  <a:srgbClr val="0070C0"/>
                </a:solidFill>
                <a:latin typeface="Rockwell Condensed" pitchFamily="18" charset="0"/>
              </a:rPr>
              <a:t> </a:t>
            </a:r>
            <a:endParaRPr lang="en-US" b="1" dirty="0" smtClean="0"/>
          </a:p>
        </p:txBody>
      </p:sp>
      <p:pic>
        <p:nvPicPr>
          <p:cNvPr id="5123" name="Picture 5"/>
          <p:cNvPicPr>
            <a:picLocks noChangeAspect="1" noChangeArrowheads="1"/>
          </p:cNvPicPr>
          <p:nvPr/>
        </p:nvPicPr>
        <p:blipFill>
          <a:blip r:embed="rId2" cstate="print"/>
          <a:srcRect/>
          <a:stretch>
            <a:fillRect/>
          </a:stretch>
        </p:blipFill>
        <p:spPr bwMode="auto">
          <a:xfrm>
            <a:off x="0" y="2"/>
            <a:ext cx="9144000" cy="185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1851027"/>
            <a:ext cx="8534400" cy="5692773"/>
          </a:xfrm>
        </p:spPr>
        <p:txBody>
          <a:bodyPr/>
          <a:lstStyle/>
          <a:p>
            <a:pPr marL="571500" indent="-571500" algn="l" eaLnBrk="1" hangingPunct="1">
              <a:buFont typeface="Arial" panose="020B0604020202020204" pitchFamily="34" charset="0"/>
              <a:buChar char="•"/>
            </a:pPr>
            <a:r>
              <a:rPr lang="en-US" sz="3600" b="1" dirty="0" smtClean="0"/>
              <a:t>Leslie</a:t>
            </a:r>
          </a:p>
          <a:p>
            <a:pPr marL="571500" indent="-571500" algn="l" eaLnBrk="1" hangingPunct="1">
              <a:buFont typeface="Arial" panose="020B0604020202020204" pitchFamily="34" charset="0"/>
              <a:buChar char="•"/>
            </a:pPr>
            <a:r>
              <a:rPr lang="en-US" sz="3600" b="1" dirty="0" smtClean="0"/>
              <a:t>Keisha</a:t>
            </a:r>
          </a:p>
          <a:p>
            <a:pPr marL="571500" indent="-571500" algn="l" eaLnBrk="1" hangingPunct="1">
              <a:buFont typeface="Arial" panose="020B0604020202020204" pitchFamily="34" charset="0"/>
              <a:buChar char="•"/>
            </a:pPr>
            <a:r>
              <a:rPr lang="en-US" sz="3600" b="1" dirty="0" smtClean="0"/>
              <a:t>Sam</a:t>
            </a:r>
          </a:p>
          <a:p>
            <a:pPr marL="571500" indent="-571500" algn="l" eaLnBrk="1" hangingPunct="1">
              <a:buFont typeface="Arial" panose="020B0604020202020204" pitchFamily="34" charset="0"/>
              <a:buChar char="•"/>
            </a:pPr>
            <a:r>
              <a:rPr lang="en-US" sz="3600" b="1" dirty="0" smtClean="0"/>
              <a:t>Erik</a:t>
            </a:r>
          </a:p>
          <a:p>
            <a:pPr marL="571500" indent="-571500" algn="l" eaLnBrk="1" hangingPunct="1">
              <a:buFont typeface="Arial" panose="020B0604020202020204" pitchFamily="34" charset="0"/>
              <a:buChar char="•"/>
            </a:pPr>
            <a:r>
              <a:rPr lang="en-US" sz="3600" b="1" dirty="0" smtClean="0"/>
              <a:t>Dennis</a:t>
            </a:r>
          </a:p>
          <a:p>
            <a:pPr marL="571500" indent="-571500" algn="l" eaLnBrk="1" hangingPunct="1">
              <a:buFont typeface="Arial" panose="020B0604020202020204" pitchFamily="34" charset="0"/>
              <a:buChar char="•"/>
            </a:pPr>
            <a:r>
              <a:rPr lang="en-US" sz="3600" b="1" dirty="0" smtClean="0"/>
              <a:t>Al</a:t>
            </a:r>
          </a:p>
          <a:p>
            <a:pPr marL="571500" indent="-571500" algn="l" eaLnBrk="1" hangingPunct="1">
              <a:buFont typeface="Arial" panose="020B0604020202020204" pitchFamily="34" charset="0"/>
              <a:buChar char="•"/>
            </a:pPr>
            <a:r>
              <a:rPr lang="en-US" sz="3600" b="1" dirty="0" err="1" smtClean="0"/>
              <a:t>Tapan</a:t>
            </a:r>
            <a:endParaRPr lang="en-US" sz="3600" b="1" dirty="0"/>
          </a:p>
        </p:txBody>
      </p:sp>
      <p:pic>
        <p:nvPicPr>
          <p:cNvPr id="20483" name="Picture 5"/>
          <p:cNvPicPr>
            <a:picLocks noChangeAspect="1" noChangeArrowheads="1"/>
          </p:cNvPicPr>
          <p:nvPr/>
        </p:nvPicPr>
        <p:blipFill>
          <a:blip r:embed="rId3"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2619456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304800" y="2057400"/>
            <a:ext cx="85344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22325" eaLnBrk="0" hangingPunct="0">
              <a:defRPr>
                <a:solidFill>
                  <a:schemeClr val="tx1"/>
                </a:solidFill>
                <a:latin typeface="Arial" panose="020B0604020202020204" pitchFamily="34" charset="0"/>
                <a:cs typeface="Arial" panose="020B0604020202020204" pitchFamily="34" charset="0"/>
              </a:defRPr>
            </a:lvl1pPr>
            <a:lvl2pPr marL="742950" indent="-285750" defTabSz="822325" eaLnBrk="0" hangingPunct="0">
              <a:defRPr>
                <a:solidFill>
                  <a:schemeClr val="tx1"/>
                </a:solidFill>
                <a:latin typeface="Arial" panose="020B0604020202020204" pitchFamily="34" charset="0"/>
                <a:cs typeface="Arial" panose="020B0604020202020204" pitchFamily="34" charset="0"/>
              </a:defRPr>
            </a:lvl2pPr>
            <a:lvl3pPr marL="1143000" indent="-228600" defTabSz="822325" eaLnBrk="0" hangingPunct="0">
              <a:defRPr>
                <a:solidFill>
                  <a:schemeClr val="tx1"/>
                </a:solidFill>
                <a:latin typeface="Arial" panose="020B0604020202020204" pitchFamily="34" charset="0"/>
                <a:cs typeface="Arial" panose="020B0604020202020204" pitchFamily="34" charset="0"/>
              </a:defRPr>
            </a:lvl3pPr>
            <a:lvl4pPr marL="1600200" indent="-228600" defTabSz="822325" eaLnBrk="0" hangingPunct="0">
              <a:defRPr>
                <a:solidFill>
                  <a:schemeClr val="tx1"/>
                </a:solidFill>
                <a:latin typeface="Arial" panose="020B0604020202020204" pitchFamily="34" charset="0"/>
                <a:cs typeface="Arial" panose="020B0604020202020204" pitchFamily="34" charset="0"/>
              </a:defRPr>
            </a:lvl4pPr>
            <a:lvl5pPr marL="2057400" indent="-228600" defTabSz="822325" eaLnBrk="0" hangingPunct="0">
              <a:defRPr>
                <a:solidFill>
                  <a:schemeClr val="tx1"/>
                </a:solidFill>
                <a:latin typeface="Arial" panose="020B0604020202020204" pitchFamily="34" charset="0"/>
                <a:cs typeface="Arial" panose="020B0604020202020204" pitchFamily="34" charset="0"/>
              </a:defRPr>
            </a:lvl5pPr>
            <a:lvl6pPr marL="25146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232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5000"/>
              </a:lnSpc>
            </a:pPr>
            <a:endParaRPr lang="en-US" altLang="en-US" sz="2800" b="1" dirty="0">
              <a:solidFill>
                <a:srgbClr val="0070C0"/>
              </a:solidFill>
            </a:endParaRPr>
          </a:p>
          <a:p>
            <a:pPr algn="ctr" eaLnBrk="1" hangingPunct="1">
              <a:lnSpc>
                <a:spcPct val="95000"/>
              </a:lnSpc>
            </a:pPr>
            <a:r>
              <a:rPr lang="en-US" altLang="en-US" sz="4000" b="1" dirty="0" err="1" smtClean="0">
                <a:solidFill>
                  <a:srgbClr val="333300"/>
                </a:solidFill>
                <a:latin typeface="+mn-lt"/>
              </a:rPr>
              <a:t>NorCalREIA</a:t>
            </a:r>
            <a:r>
              <a:rPr lang="en-US" altLang="en-US" sz="4000" b="1" dirty="0" smtClean="0">
                <a:solidFill>
                  <a:srgbClr val="333300"/>
                </a:solidFill>
                <a:latin typeface="+mn-lt"/>
              </a:rPr>
              <a:t> </a:t>
            </a:r>
            <a:r>
              <a:rPr lang="en-US" altLang="en-US" sz="4000" b="1" dirty="0">
                <a:solidFill>
                  <a:srgbClr val="333300"/>
                </a:solidFill>
                <a:latin typeface="+mn-lt"/>
              </a:rPr>
              <a:t>Investment Club</a:t>
            </a:r>
          </a:p>
          <a:p>
            <a:pPr algn="ctr" eaLnBrk="1" hangingPunct="1">
              <a:lnSpc>
                <a:spcPct val="95000"/>
              </a:lnSpc>
            </a:pPr>
            <a:endParaRPr lang="en-US" altLang="en-US" sz="3600" b="1" dirty="0">
              <a:solidFill>
                <a:srgbClr val="333300"/>
              </a:solidFill>
              <a:latin typeface="+mn-lt"/>
            </a:endParaRPr>
          </a:p>
          <a:p>
            <a:pPr algn="ctr" eaLnBrk="1" hangingPunct="1">
              <a:lnSpc>
                <a:spcPct val="95000"/>
              </a:lnSpc>
            </a:pPr>
            <a:r>
              <a:rPr lang="en-US" altLang="en-US" sz="3600" b="1" dirty="0" smtClean="0">
                <a:solidFill>
                  <a:srgbClr val="333300"/>
                </a:solidFill>
                <a:latin typeface="+mn-lt"/>
              </a:rPr>
              <a:t>Second Wednesday </a:t>
            </a:r>
          </a:p>
          <a:p>
            <a:pPr algn="ctr" eaLnBrk="1" hangingPunct="1">
              <a:lnSpc>
                <a:spcPct val="95000"/>
              </a:lnSpc>
            </a:pPr>
            <a:r>
              <a:rPr lang="en-US" altLang="en-US" sz="3600" b="1" dirty="0" smtClean="0">
                <a:solidFill>
                  <a:srgbClr val="333300"/>
                </a:solidFill>
                <a:latin typeface="+mn-lt"/>
              </a:rPr>
              <a:t>   Crowne Plaza, Madison &amp; Hwy 80</a:t>
            </a:r>
            <a:endParaRPr lang="en-US" altLang="en-US" sz="3600" b="1" dirty="0">
              <a:solidFill>
                <a:srgbClr val="333300"/>
              </a:solidFill>
              <a:latin typeface="+mn-lt"/>
            </a:endParaRPr>
          </a:p>
          <a:p>
            <a:pPr algn="ctr" eaLnBrk="1" hangingPunct="1">
              <a:lnSpc>
                <a:spcPct val="95000"/>
              </a:lnSpc>
            </a:pPr>
            <a:endParaRPr lang="en-US" altLang="en-US" sz="3600" b="1" dirty="0">
              <a:solidFill>
                <a:srgbClr val="333300"/>
              </a:solidFill>
              <a:latin typeface="+mn-lt"/>
            </a:endParaRPr>
          </a:p>
          <a:p>
            <a:pPr algn="ctr" eaLnBrk="1" hangingPunct="1">
              <a:lnSpc>
                <a:spcPct val="95000"/>
              </a:lnSpc>
            </a:pPr>
            <a:r>
              <a:rPr lang="en-US" altLang="en-US" sz="3600" b="1" dirty="0" smtClean="0">
                <a:solidFill>
                  <a:srgbClr val="333300"/>
                </a:solidFill>
                <a:latin typeface="+mn-lt"/>
              </a:rPr>
              <a:t> Same place </a:t>
            </a:r>
            <a:r>
              <a:rPr lang="en-US" altLang="en-US" sz="3600" b="1" dirty="0">
                <a:solidFill>
                  <a:srgbClr val="333300"/>
                </a:solidFill>
                <a:latin typeface="+mn-lt"/>
              </a:rPr>
              <a:t>since </a:t>
            </a:r>
            <a:r>
              <a:rPr lang="en-US" altLang="en-US" sz="3600" b="1" dirty="0" smtClean="0">
                <a:solidFill>
                  <a:srgbClr val="333300"/>
                </a:solidFill>
                <a:latin typeface="+mn-lt"/>
              </a:rPr>
              <a:t>2004</a:t>
            </a:r>
          </a:p>
          <a:p>
            <a:pPr algn="ctr" eaLnBrk="1" hangingPunct="1">
              <a:lnSpc>
                <a:spcPct val="95000"/>
              </a:lnSpc>
            </a:pPr>
            <a:r>
              <a:rPr lang="en-US" altLang="en-US" sz="3600" b="1" dirty="0" smtClean="0">
                <a:solidFill>
                  <a:srgbClr val="333300"/>
                </a:solidFill>
                <a:latin typeface="+mn-lt"/>
              </a:rPr>
              <a:t>Celebrating 13 years</a:t>
            </a:r>
            <a:endParaRPr lang="en-US" altLang="en-US" sz="3600" b="1" dirty="0">
              <a:solidFill>
                <a:srgbClr val="333300"/>
              </a:solidFill>
              <a:latin typeface="+mn-lt"/>
            </a:endParaRPr>
          </a:p>
          <a:p>
            <a:pPr eaLnBrk="1" hangingPunct="1">
              <a:lnSpc>
                <a:spcPct val="95000"/>
              </a:lnSpc>
            </a:pPr>
            <a:endParaRPr lang="en-US" altLang="en-US" sz="3600" dirty="0">
              <a:solidFill>
                <a:srgbClr val="0070C0"/>
              </a:solidFill>
              <a:latin typeface="+mn-lt"/>
            </a:endParaRPr>
          </a:p>
        </p:txBody>
      </p:sp>
      <p:pic>
        <p:nvPicPr>
          <p:cNvPr id="205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0899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228600" y="1851027"/>
            <a:ext cx="8534400" cy="5692773"/>
          </a:xfrm>
        </p:spPr>
        <p:txBody>
          <a:bodyPr/>
          <a:lstStyle/>
          <a:p>
            <a:pPr algn="l" eaLnBrk="1" hangingPunct="1"/>
            <a:endParaRPr lang="en-US" sz="3600" b="1" dirty="0" smtClean="0"/>
          </a:p>
          <a:p>
            <a:pPr algn="l" eaLnBrk="1" hangingPunct="1"/>
            <a:endParaRPr lang="en-US" sz="3600" b="1" dirty="0"/>
          </a:p>
          <a:p>
            <a:pPr algn="l" eaLnBrk="1" hangingPunct="1"/>
            <a:r>
              <a:rPr lang="en-US" sz="5400" b="1" dirty="0" smtClean="0"/>
              <a:t>     How it ALL started </a:t>
            </a:r>
            <a:endParaRPr lang="en-US" sz="5400" b="1" dirty="0"/>
          </a:p>
        </p:txBody>
      </p:sp>
      <p:pic>
        <p:nvPicPr>
          <p:cNvPr id="20483" name="Picture 5"/>
          <p:cNvPicPr>
            <a:picLocks noChangeAspect="1" noChangeArrowheads="1"/>
          </p:cNvPicPr>
          <p:nvPr/>
        </p:nvPicPr>
        <p:blipFill>
          <a:blip r:embed="rId3" cstate="print"/>
          <a:srcRect/>
          <a:stretch>
            <a:fillRect/>
          </a:stretch>
        </p:blipFill>
        <p:spPr bwMode="auto">
          <a:xfrm>
            <a:off x="0" y="2"/>
            <a:ext cx="9144000" cy="1851025"/>
          </a:xfrm>
          <a:prstGeom prst="rect">
            <a:avLst/>
          </a:prstGeom>
          <a:noFill/>
          <a:ln w="9525">
            <a:noFill/>
            <a:miter lim="800000"/>
            <a:headEnd/>
            <a:tailEnd/>
          </a:ln>
        </p:spPr>
      </p:pic>
    </p:spTree>
    <p:extLst>
      <p:ext uri="{BB962C8B-B14F-4D97-AF65-F5344CB8AC3E}">
        <p14:creationId xmlns:p14="http://schemas.microsoft.com/office/powerpoint/2010/main" val="1934961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262476</TotalTime>
  <Words>778</Words>
  <Application>Microsoft Office PowerPoint</Application>
  <PresentationFormat>On-screen Show (4:3)</PresentationFormat>
  <Paragraphs>172</Paragraphs>
  <Slides>38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 Unicode MS</vt:lpstr>
      <vt:lpstr>Arial</vt:lpstr>
      <vt:lpstr>Rockwell Condensed</vt:lpstr>
      <vt:lpstr>Wingdings</vt:lpstr>
      <vt:lpstr>Default Design</vt:lpstr>
      <vt:lpstr>PowerPoint Presentation</vt:lpstr>
      <vt:lpstr>David said to take 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2017 Goals</vt:lpstr>
      <vt:lpstr>PowerPoint Presentation</vt:lpstr>
      <vt:lpstr>PowerPoint Presentation</vt:lpstr>
      <vt:lpstr>PowerPoint Presentation</vt:lpstr>
      <vt:lpstr>PowerPoint Presentation</vt:lpstr>
      <vt:lpstr>PowerPoint Presentation</vt:lpstr>
    </vt:vector>
  </TitlesOfParts>
  <Company>Vision Real Estate Solutions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Granzella</dc:creator>
  <cp:lastModifiedBy>David</cp:lastModifiedBy>
  <cp:revision>1268</cp:revision>
  <cp:lastPrinted>2013-05-08T19:58:21Z</cp:lastPrinted>
  <dcterms:created xsi:type="dcterms:W3CDTF">2012-02-23T22:02:52Z</dcterms:created>
  <dcterms:modified xsi:type="dcterms:W3CDTF">2017-03-18T18:29:00Z</dcterms:modified>
</cp:coreProperties>
</file>