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28" r:id="rId1"/>
  </p:sldMasterIdLst>
  <p:notesMasterIdLst>
    <p:notesMasterId r:id="rId15"/>
  </p:notesMasterIdLst>
  <p:sldIdLst>
    <p:sldId id="270" r:id="rId2"/>
    <p:sldId id="256" r:id="rId3"/>
    <p:sldId id="257" r:id="rId4"/>
    <p:sldId id="258" r:id="rId5"/>
    <p:sldId id="259" r:id="rId6"/>
    <p:sldId id="260" r:id="rId7"/>
    <p:sldId id="261" r:id="rId8"/>
    <p:sldId id="262" r:id="rId9"/>
    <p:sldId id="263" r:id="rId10"/>
    <p:sldId id="264" r:id="rId11"/>
    <p:sldId id="267" r:id="rId12"/>
    <p:sldId id="269"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579" autoAdjust="0"/>
  </p:normalViewPr>
  <p:slideViewPr>
    <p:cSldViewPr snapToGrid="0" snapToObjects="1">
      <p:cViewPr>
        <p:scale>
          <a:sx n="103" d="100"/>
          <a:sy n="103" d="100"/>
        </p:scale>
        <p:origin x="-850" y="206"/>
      </p:cViewPr>
      <p:guideLst>
        <p:guide orient="horz" pos="2160"/>
        <p:guide pos="2880"/>
      </p:guideLst>
    </p:cSldViewPr>
  </p:slideViewPr>
  <p:outlineViewPr>
    <p:cViewPr>
      <p:scale>
        <a:sx n="33" d="100"/>
        <a:sy n="33" d="100"/>
      </p:scale>
      <p:origin x="0" y="156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420BA6-B379-9247-8FDA-21E3A7F42DD9}" type="datetimeFigureOut">
              <a:rPr lang="en-US" smtClean="0"/>
              <a:t>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4DA0DA-F246-8945-9553-D0FD4EB42CF2}" type="slidenum">
              <a:rPr lang="en-US" smtClean="0"/>
              <a:t>‹#›</a:t>
            </a:fld>
            <a:endParaRPr lang="en-US"/>
          </a:p>
        </p:txBody>
      </p:sp>
    </p:spTree>
    <p:extLst>
      <p:ext uri="{BB962C8B-B14F-4D97-AF65-F5344CB8AC3E}">
        <p14:creationId xmlns:p14="http://schemas.microsoft.com/office/powerpoint/2010/main" val="320782307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DAVID</a:t>
            </a:r>
            <a:r>
              <a:rPr lang="en-US" baseline="0" dirty="0" smtClean="0"/>
              <a:t> MAY OR MAY NOT HAVE TOLD YOU ABOUT MY KIDNEY EPISODE LAST SEPTEMBER. A QUARTER MILLION DOLLARS IN MEDICAL EXPENSES LATER THAT COULD HAVE BEEN PREVENTED WITH MY DRINKING MORE WATER.</a:t>
            </a:r>
            <a:endParaRPr lang="en-US" dirty="0"/>
          </a:p>
        </p:txBody>
      </p:sp>
      <p:sp>
        <p:nvSpPr>
          <p:cNvPr id="4" name="Slide Number Placeholder 3"/>
          <p:cNvSpPr>
            <a:spLocks noGrp="1"/>
          </p:cNvSpPr>
          <p:nvPr>
            <p:ph type="sldNum" sz="quarter" idx="10"/>
          </p:nvPr>
        </p:nvSpPr>
        <p:spPr/>
        <p:txBody>
          <a:bodyPr/>
          <a:lstStyle/>
          <a:p>
            <a:fld id="{434DA0DA-F246-8945-9553-D0FD4EB42CF2}" type="slidenum">
              <a:rPr lang="en-US" smtClean="0"/>
              <a:t>1</a:t>
            </a:fld>
            <a:endParaRPr lang="en-US"/>
          </a:p>
        </p:txBody>
      </p:sp>
    </p:spTree>
    <p:extLst>
      <p:ext uri="{BB962C8B-B14F-4D97-AF65-F5344CB8AC3E}">
        <p14:creationId xmlns:p14="http://schemas.microsoft.com/office/powerpoint/2010/main" val="40155469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233D26B-DFC2-4248-8ED0-AD3E108CBDD7}" type="datetime1">
              <a:rPr lang="en-US" smtClean="0"/>
              <a:pPr/>
              <a:t>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xmlns:p14="http://schemas.microsoft.com/office/powerpoint/2010/main" spd="slow" advTm="5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4C003-38E8-486A-9BFD-47E55D87241C}" type="datetime1">
              <a:rPr lang="en-US" smtClean="0"/>
              <a:pPr/>
              <a:t>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xmlns:p14="http://schemas.microsoft.com/office/powerpoint/2010/main" spd="slow" advTm="5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9EAA3-934B-41DB-B3B1-806F4BE5CC37}" type="datetime1">
              <a:rPr lang="en-US" smtClean="0"/>
              <a:pPr/>
              <a:t>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xmlns:p14="http://schemas.microsoft.com/office/powerpoint/2010/main" spd="slow" advTm="5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F97F932-D99A-4087-BFB1-EA42FAFC8D2C}" type="datetime1">
              <a:rPr lang="en-US" smtClean="0"/>
              <a:pPr/>
              <a:t>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xmlns:p14="http://schemas.microsoft.com/office/powerpoint/2010/main" spd="slow" advTm="5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96367-2F2B-4F6E-ACF4-15FA13738E10}" type="datetime1">
              <a:rPr lang="en-US" smtClean="0"/>
              <a:pPr/>
              <a:t>1/7/2016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23C92-45F4-4C30-810D-4886C1BA696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xmlns:p14="http://schemas.microsoft.com/office/powerpoint/2010/main" spd="slow" advTm="5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FB3498D-21C7-408B-8EF5-5B55DEF0BFD5}" type="datetime1">
              <a:rPr lang="en-US" smtClean="0"/>
              <a:pPr/>
              <a:t>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xmlns:p14="http://schemas.microsoft.com/office/powerpoint/2010/main" spd="slow" advTm="5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4DB246E-8FD1-42FF-94A4-E4133095C37A}" type="datetime1">
              <a:rPr lang="en-US" smtClean="0"/>
              <a:pPr/>
              <a:t>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xmlns:p14="http://schemas.microsoft.com/office/powerpoint/2010/main" spd="slow" advTm="5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3939D4-B818-4372-B1EE-7CB6D5BBC74A}" type="datetime1">
              <a:rPr lang="en-US" smtClean="0"/>
              <a:pPr/>
              <a:t>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xmlns:p14="http://schemas.microsoft.com/office/powerpoint/2010/main" spd="slow" advTm="5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E438-4D0D-4834-B658-A90420491D98}" type="datetime1">
              <a:rPr lang="en-US" smtClean="0"/>
              <a:pPr/>
              <a:t>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xmlns:p14="http://schemas.microsoft.com/office/powerpoint/2010/main" spd="slow" advTm="5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8ADFA-7142-4015-85E6-1712F15FA709}" type="datetime1">
              <a:rPr lang="en-US" smtClean="0"/>
              <a:pPr/>
              <a:t>1/7/2016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xmlns:p14="http://schemas.microsoft.com/office/powerpoint/2010/main" spd="slow" advTm="5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581E0-D653-4D78-A48F-41D80498BC7E}" type="datetime1">
              <a:rPr lang="en-US" smtClean="0"/>
              <a:pPr/>
              <a:t>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xmlns:p14="http://schemas.microsoft.com/office/powerpoint/2010/main" spd="slow" advTm="5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B3AFFF1-9C47-49F0-AE12-AF188F3F4E82}" type="datetime1">
              <a:rPr lang="en-US" smtClean="0"/>
              <a:pPr/>
              <a:t>1/7/2016</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8237106-F2ED-405E-BC33-CC3CF426205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729" r:id="rId1"/>
    <p:sldLayoutId id="2147484730" r:id="rId2"/>
    <p:sldLayoutId id="2147484731" r:id="rId3"/>
    <p:sldLayoutId id="2147484732" r:id="rId4"/>
    <p:sldLayoutId id="2147484733" r:id="rId5"/>
    <p:sldLayoutId id="2147484734" r:id="rId6"/>
    <p:sldLayoutId id="2147484735" r:id="rId7"/>
    <p:sldLayoutId id="2147484736" r:id="rId8"/>
    <p:sldLayoutId id="2147484737" r:id="rId9"/>
    <p:sldLayoutId id="2147484738" r:id="rId10"/>
    <p:sldLayoutId id="2147484739" r:id="rId11"/>
  </p:sldLayoutIdLst>
  <mc:AlternateContent xmlns:mc="http://schemas.openxmlformats.org/markup-compatibility/2006" xmlns:p14="http://schemas.microsoft.com/office/powerpoint/2010/main">
    <mc:Choice Requires="p14">
      <p:transition spd="slow" p14:dur="2000" advTm="5000"/>
    </mc:Choice>
    <mc:Fallback xmlns="">
      <p:transition xmlns:p14="http://schemas.microsoft.com/office/powerpoint/2010/main" spd="slow" advTm="5000"/>
    </mc:Fallback>
  </mc:AlternateContent>
  <p:hf sldNum="0" hdr="0" ftr="0" dt="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pro-mobile-notary.com"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t>DRINK MORE WATER!</a:t>
            </a:r>
            <a:endParaRPr lang="en-US" sz="4800" dirty="0"/>
          </a:p>
        </p:txBody>
      </p:sp>
      <p:pic>
        <p:nvPicPr>
          <p:cNvPr id="4" name="Content Placeholder 3" descr="8-glasses-of-water_blue.jpg"/>
          <p:cNvPicPr>
            <a:picLocks noGrp="1" noChangeAspect="1"/>
          </p:cNvPicPr>
          <p:nvPr>
            <p:ph sz="quarter" idx="13"/>
          </p:nvPr>
        </p:nvPicPr>
        <p:blipFill>
          <a:blip r:embed="rId3" cstate="email">
            <a:extLst>
              <a:ext uri="{28A0092B-C50C-407E-A947-70E740481C1C}">
                <a14:useLocalDpi xmlns:a14="http://schemas.microsoft.com/office/drawing/2010/main" val="0"/>
              </a:ext>
            </a:extLst>
          </a:blip>
          <a:srcRect t="12856" b="12856"/>
          <a:stretch>
            <a:fillRect/>
          </a:stretch>
        </p:blipFill>
        <p:spPr/>
      </p:pic>
    </p:spTree>
    <p:extLst>
      <p:ext uri="{BB962C8B-B14F-4D97-AF65-F5344CB8AC3E}">
        <p14:creationId xmlns:p14="http://schemas.microsoft.com/office/powerpoint/2010/main" val="3699672978"/>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xmlns:p14="http://schemas.microsoft.com/office/powerpoint/2010/main" spd="slow" advTm="5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Learn and acquire a new skill</a:t>
            </a:r>
            <a:endParaRPr lang="en-US" dirty="0"/>
          </a:p>
        </p:txBody>
      </p:sp>
      <p:sp>
        <p:nvSpPr>
          <p:cNvPr id="3" name="Content Placeholder 2"/>
          <p:cNvSpPr>
            <a:spLocks noGrp="1"/>
          </p:cNvSpPr>
          <p:nvPr>
            <p:ph sz="quarter" idx="13"/>
          </p:nvPr>
        </p:nvSpPr>
        <p:spPr>
          <a:xfrm>
            <a:off x="624198" y="1600200"/>
            <a:ext cx="7924800" cy="4114800"/>
          </a:xfrm>
        </p:spPr>
        <p:txBody>
          <a:bodyPr>
            <a:normAutofit/>
          </a:bodyPr>
          <a:lstStyle/>
          <a:p>
            <a:r>
              <a:rPr lang="en-US" sz="2800" dirty="0" smtClean="0"/>
              <a:t>New skills can expand your business horizons and improve your existing skills and/or offerings</a:t>
            </a:r>
          </a:p>
          <a:p>
            <a:r>
              <a:rPr lang="en-US" sz="2800" dirty="0" smtClean="0"/>
              <a:t>A way to expand your business into related fields when the going gets tough in the property market</a:t>
            </a:r>
          </a:p>
          <a:p>
            <a:r>
              <a:rPr lang="en-US" sz="2800" dirty="0" smtClean="0"/>
              <a:t>It can be </a:t>
            </a:r>
            <a:r>
              <a:rPr lang="en-US" sz="2800" dirty="0" err="1" smtClean="0"/>
              <a:t>learing</a:t>
            </a:r>
            <a:r>
              <a:rPr lang="en-US" sz="2800" dirty="0" smtClean="0"/>
              <a:t> a new way of having fun and recreation in your life for achieving more balance.</a:t>
            </a:r>
          </a:p>
          <a:p>
            <a:r>
              <a:rPr lang="en-US" sz="2800" dirty="0" smtClean="0"/>
              <a:t>To </a:t>
            </a:r>
            <a:r>
              <a:rPr lang="en-US" sz="2800" dirty="0" err="1" smtClean="0"/>
              <a:t>persue</a:t>
            </a:r>
            <a:r>
              <a:rPr lang="en-US" sz="2800" dirty="0" smtClean="0"/>
              <a:t> something you’ve been thinking about doing or learning for a long time, like a language skill.</a:t>
            </a:r>
            <a:endParaRPr lang="en-US" sz="2800" dirty="0"/>
          </a:p>
        </p:txBody>
      </p:sp>
      <p:sp>
        <p:nvSpPr>
          <p:cNvPr id="4" name="TextBox 3"/>
          <p:cNvSpPr txBox="1"/>
          <p:nvPr/>
        </p:nvSpPr>
        <p:spPr>
          <a:xfrm>
            <a:off x="841531" y="6349284"/>
            <a:ext cx="7677568" cy="461665"/>
          </a:xfrm>
          <a:prstGeom prst="rect">
            <a:avLst/>
          </a:prstGeom>
          <a:noFill/>
        </p:spPr>
        <p:txBody>
          <a:bodyPr wrap="square" rtlCol="0">
            <a:spAutoFit/>
          </a:bodyPr>
          <a:lstStyle/>
          <a:p>
            <a:pPr algn="ctr"/>
            <a:r>
              <a:rPr lang="en-US" sz="2400" dirty="0"/>
              <a:t>©2016 Howard Blum, Pro-Mobile-</a:t>
            </a:r>
            <a:r>
              <a:rPr lang="en-US" sz="2400" dirty="0" err="1"/>
              <a:t>Notary.com</a:t>
            </a:r>
            <a:endParaRPr lang="en-US" sz="2400" dirty="0"/>
          </a:p>
        </p:txBody>
      </p:sp>
    </p:spTree>
    <p:extLst>
      <p:ext uri="{BB962C8B-B14F-4D97-AF65-F5344CB8AC3E}">
        <p14:creationId xmlns:p14="http://schemas.microsoft.com/office/powerpoint/2010/main" val="1920806372"/>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xmlns:p14="http://schemas.microsoft.com/office/powerpoint/2010/main" spd="slow" advTm="5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911686"/>
          </a:xfrm>
        </p:spPr>
        <p:txBody>
          <a:bodyPr/>
          <a:lstStyle/>
          <a:p>
            <a:pPr algn="ctr"/>
            <a:r>
              <a:rPr lang="en-US" sz="4000" dirty="0" smtClean="0"/>
              <a:t>Mapping your business journey</a:t>
            </a:r>
            <a:endParaRPr lang="en-US" sz="4000" dirty="0"/>
          </a:p>
        </p:txBody>
      </p:sp>
      <p:sp>
        <p:nvSpPr>
          <p:cNvPr id="3" name="Content Placeholder 2"/>
          <p:cNvSpPr>
            <a:spLocks noGrp="1"/>
          </p:cNvSpPr>
          <p:nvPr>
            <p:ph sz="quarter" idx="13"/>
          </p:nvPr>
        </p:nvSpPr>
        <p:spPr>
          <a:xfrm>
            <a:off x="609600" y="1381719"/>
            <a:ext cx="7924800" cy="4333281"/>
          </a:xfrm>
        </p:spPr>
        <p:txBody>
          <a:bodyPr>
            <a:normAutofit/>
          </a:bodyPr>
          <a:lstStyle/>
          <a:p>
            <a:r>
              <a:rPr lang="en-US" sz="1800" dirty="0" smtClean="0"/>
              <a:t>THERE WILL ALWAYS BE MONEY TO BE MADE IN REAL ESTATE WHETHER HOME PRICES ARE RISING OR FALLING OR IF INTEREST RATES ARE RISING OR FALLING.</a:t>
            </a:r>
          </a:p>
          <a:p>
            <a:r>
              <a:rPr lang="en-US" sz="1800" dirty="0"/>
              <a:t>Investors succeed or fail largely as a direct result of their own actions</a:t>
            </a:r>
            <a:r>
              <a:rPr lang="en-US" sz="1800" dirty="0" smtClean="0"/>
              <a:t>.</a:t>
            </a:r>
          </a:p>
          <a:p>
            <a:r>
              <a:rPr lang="en-US" sz="1800" dirty="0" smtClean="0"/>
              <a:t>Work smarter not harder.</a:t>
            </a:r>
          </a:p>
          <a:p>
            <a:r>
              <a:rPr lang="en-US" sz="1800" dirty="0" smtClean="0"/>
              <a:t>I’m not talking about goal setting, but that is not a bad thing to do either.</a:t>
            </a:r>
          </a:p>
          <a:p>
            <a:r>
              <a:rPr lang="en-US" sz="1800" dirty="0" smtClean="0"/>
              <a:t>Commit to pen and paper (or pixels on a computer) </a:t>
            </a:r>
          </a:p>
          <a:p>
            <a:pPr lvl="1"/>
            <a:r>
              <a:rPr lang="en-US" sz="1800" dirty="0" smtClean="0"/>
              <a:t>What you would like to accomplish.</a:t>
            </a:r>
          </a:p>
          <a:p>
            <a:pPr lvl="1"/>
            <a:r>
              <a:rPr lang="en-US" sz="1800" dirty="0"/>
              <a:t>H</a:t>
            </a:r>
            <a:r>
              <a:rPr lang="en-US" sz="1800" dirty="0" smtClean="0"/>
              <a:t>ow you expect to accomplish that objective.</a:t>
            </a:r>
          </a:p>
          <a:p>
            <a:pPr lvl="1"/>
            <a:r>
              <a:rPr lang="en-US" sz="1800" dirty="0" smtClean="0"/>
              <a:t>The time frame you’d like to accomplish it in.</a:t>
            </a:r>
          </a:p>
          <a:p>
            <a:pPr lvl="1"/>
            <a:r>
              <a:rPr lang="en-US" sz="1800" dirty="0" smtClean="0"/>
              <a:t>Review it often to remain focused and on target.</a:t>
            </a:r>
          </a:p>
          <a:p>
            <a:pPr marL="0" indent="0">
              <a:buNone/>
            </a:pPr>
            <a:endParaRPr lang="en-US" sz="1800" dirty="0"/>
          </a:p>
        </p:txBody>
      </p:sp>
      <p:sp>
        <p:nvSpPr>
          <p:cNvPr id="4" name="TextBox 3"/>
          <p:cNvSpPr txBox="1"/>
          <p:nvPr/>
        </p:nvSpPr>
        <p:spPr>
          <a:xfrm>
            <a:off x="841531" y="6349284"/>
            <a:ext cx="7677568" cy="461665"/>
          </a:xfrm>
          <a:prstGeom prst="rect">
            <a:avLst/>
          </a:prstGeom>
          <a:noFill/>
        </p:spPr>
        <p:txBody>
          <a:bodyPr wrap="square" rtlCol="0">
            <a:spAutoFit/>
          </a:bodyPr>
          <a:lstStyle/>
          <a:p>
            <a:pPr algn="ctr"/>
            <a:r>
              <a:rPr lang="en-US" sz="2400" dirty="0"/>
              <a:t>©2016 Howard Blum, Pro-Mobile-</a:t>
            </a:r>
            <a:r>
              <a:rPr lang="en-US" sz="2400" dirty="0" err="1"/>
              <a:t>Notary.com</a:t>
            </a:r>
            <a:endParaRPr lang="en-US" sz="2400" dirty="0"/>
          </a:p>
        </p:txBody>
      </p:sp>
    </p:spTree>
    <p:extLst>
      <p:ext uri="{BB962C8B-B14F-4D97-AF65-F5344CB8AC3E}">
        <p14:creationId xmlns:p14="http://schemas.microsoft.com/office/powerpoint/2010/main" val="357971331"/>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xmlns:p14="http://schemas.microsoft.com/office/powerpoint/2010/main" spd="slow" advTm="5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939600"/>
          </a:xfrm>
        </p:spPr>
        <p:txBody>
          <a:bodyPr/>
          <a:lstStyle/>
          <a:p>
            <a:pPr algn="ctr"/>
            <a:r>
              <a:rPr lang="en-US" sz="4000" dirty="0" smtClean="0"/>
              <a:t>Maintain your new discipline(s)</a:t>
            </a:r>
            <a:endParaRPr lang="en-US" sz="4000" dirty="0"/>
          </a:p>
        </p:txBody>
      </p:sp>
      <p:sp>
        <p:nvSpPr>
          <p:cNvPr id="3" name="Content Placeholder 2"/>
          <p:cNvSpPr>
            <a:spLocks noGrp="1"/>
          </p:cNvSpPr>
          <p:nvPr>
            <p:ph sz="quarter" idx="13"/>
          </p:nvPr>
        </p:nvSpPr>
        <p:spPr/>
        <p:txBody>
          <a:bodyPr>
            <a:noAutofit/>
          </a:bodyPr>
          <a:lstStyle/>
          <a:p>
            <a:r>
              <a:rPr lang="en-US" sz="2800" dirty="0" smtClean="0"/>
              <a:t>Consistency matters.</a:t>
            </a:r>
          </a:p>
          <a:p>
            <a:r>
              <a:rPr lang="en-US" sz="2800" dirty="0" smtClean="0"/>
              <a:t>Routines are necessary and important.</a:t>
            </a:r>
          </a:p>
          <a:p>
            <a:r>
              <a:rPr lang="en-US" sz="2800" dirty="0" smtClean="0"/>
              <a:t>Dwell on your successes &amp; learn from your mistakes.</a:t>
            </a:r>
          </a:p>
          <a:p>
            <a:r>
              <a:rPr lang="en-US" sz="2800" dirty="0" smtClean="0"/>
              <a:t>Collaboration with other like minded people will likely be of benefit to everyone.</a:t>
            </a:r>
          </a:p>
          <a:p>
            <a:r>
              <a:rPr lang="en-US" sz="2800" dirty="0" smtClean="0"/>
              <a:t>Spread the word near and far of what you are doing, how you are doing it and how it helps other people in their situations. It greatly enhances referral business.</a:t>
            </a:r>
            <a:endParaRPr lang="en-US" sz="2800" dirty="0"/>
          </a:p>
        </p:txBody>
      </p:sp>
      <p:sp>
        <p:nvSpPr>
          <p:cNvPr id="4" name="Rectangle 3"/>
          <p:cNvSpPr/>
          <p:nvPr/>
        </p:nvSpPr>
        <p:spPr>
          <a:xfrm>
            <a:off x="623555" y="6245366"/>
            <a:ext cx="7665703" cy="461665"/>
          </a:xfrm>
          <a:prstGeom prst="rect">
            <a:avLst/>
          </a:prstGeom>
        </p:spPr>
        <p:txBody>
          <a:bodyPr wrap="square">
            <a:spAutoFit/>
          </a:bodyPr>
          <a:lstStyle/>
          <a:p>
            <a:pPr algn="ctr"/>
            <a:r>
              <a:rPr lang="en-US" sz="2400" dirty="0"/>
              <a:t>©2016 Howard Blum, Pro-Mobile-</a:t>
            </a:r>
            <a:r>
              <a:rPr lang="en-US" sz="2400" dirty="0" err="1"/>
              <a:t>Notary.com</a:t>
            </a:r>
            <a:endParaRPr lang="en-US" sz="2400" dirty="0"/>
          </a:p>
        </p:txBody>
      </p:sp>
    </p:spTree>
    <p:extLst>
      <p:ext uri="{BB962C8B-B14F-4D97-AF65-F5344CB8AC3E}">
        <p14:creationId xmlns:p14="http://schemas.microsoft.com/office/powerpoint/2010/main" val="350237772"/>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xmlns:p14="http://schemas.microsoft.com/office/powerpoint/2010/main" spd="slow" advTm="5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995497"/>
          </a:xfrm>
        </p:spPr>
        <p:txBody>
          <a:bodyPr/>
          <a:lstStyle/>
          <a:p>
            <a:pPr algn="ctr"/>
            <a:r>
              <a:rPr lang="en-US" dirty="0" smtClean="0"/>
              <a:t>Thank you for your time and attention</a:t>
            </a:r>
            <a:endParaRPr lang="en-US" dirty="0"/>
          </a:p>
        </p:txBody>
      </p:sp>
      <p:sp>
        <p:nvSpPr>
          <p:cNvPr id="7" name="TextBox 6"/>
          <p:cNvSpPr txBox="1"/>
          <p:nvPr/>
        </p:nvSpPr>
        <p:spPr>
          <a:xfrm>
            <a:off x="609600" y="1468601"/>
            <a:ext cx="8280754" cy="1569660"/>
          </a:xfrm>
          <a:prstGeom prst="rect">
            <a:avLst/>
          </a:prstGeom>
          <a:noFill/>
        </p:spPr>
        <p:txBody>
          <a:bodyPr wrap="square" rtlCol="0">
            <a:spAutoFit/>
          </a:bodyPr>
          <a:lstStyle/>
          <a:p>
            <a:pPr algn="ctr"/>
            <a:r>
              <a:rPr lang="en-US" sz="3200" dirty="0" smtClean="0"/>
              <a:t>I have been providing housing market, interest rate and economic data, analysis and </a:t>
            </a:r>
            <a:r>
              <a:rPr lang="en-US" sz="3200" dirty="0" err="1" smtClean="0"/>
              <a:t>foorecasting</a:t>
            </a:r>
            <a:r>
              <a:rPr lang="en-US" sz="3200" dirty="0" smtClean="0"/>
              <a:t> to realtors, lenders and investors for over 25 years. </a:t>
            </a:r>
            <a:endParaRPr lang="en-US" sz="3200" dirty="0"/>
          </a:p>
        </p:txBody>
      </p:sp>
      <p:pic>
        <p:nvPicPr>
          <p:cNvPr id="8" name="Picture 7" descr="mobile notary logo2.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95027" y="3372427"/>
            <a:ext cx="2245916" cy="2296449"/>
          </a:xfrm>
          <a:prstGeom prst="rect">
            <a:avLst/>
          </a:prstGeom>
        </p:spPr>
      </p:pic>
      <p:sp>
        <p:nvSpPr>
          <p:cNvPr id="9" name="TextBox 8"/>
          <p:cNvSpPr txBox="1"/>
          <p:nvPr/>
        </p:nvSpPr>
        <p:spPr>
          <a:xfrm>
            <a:off x="3386802" y="3372427"/>
            <a:ext cx="5147599" cy="2308324"/>
          </a:xfrm>
          <a:prstGeom prst="rect">
            <a:avLst/>
          </a:prstGeom>
          <a:noFill/>
        </p:spPr>
        <p:txBody>
          <a:bodyPr wrap="square" rtlCol="0">
            <a:spAutoFit/>
          </a:bodyPr>
          <a:lstStyle/>
          <a:p>
            <a:r>
              <a:rPr lang="en-US" sz="2400" dirty="0" smtClean="0"/>
              <a:t>Pro Mobile Notary</a:t>
            </a:r>
          </a:p>
          <a:p>
            <a:r>
              <a:rPr lang="en-US" sz="2400" dirty="0" smtClean="0"/>
              <a:t>(</a:t>
            </a:r>
            <a:r>
              <a:rPr lang="en-US" sz="2400" dirty="0" smtClean="0">
                <a:hlinkClick r:id="rId3"/>
              </a:rPr>
              <a:t>http://pro-mobile-notary.com</a:t>
            </a:r>
            <a:r>
              <a:rPr lang="en-US" sz="2400" dirty="0" smtClean="0"/>
              <a:t>)</a:t>
            </a:r>
          </a:p>
          <a:p>
            <a:r>
              <a:rPr lang="en-US" sz="2400" dirty="0" smtClean="0"/>
              <a:t>One of the highest rated and most respected nationwide mobile notary signing services providing professional closing services anywhere in the USA at competitive pricing.</a:t>
            </a:r>
            <a:endParaRPr lang="en-US" sz="2400" dirty="0"/>
          </a:p>
        </p:txBody>
      </p:sp>
      <p:sp>
        <p:nvSpPr>
          <p:cNvPr id="10" name="TextBox 9"/>
          <p:cNvSpPr txBox="1"/>
          <p:nvPr/>
        </p:nvSpPr>
        <p:spPr>
          <a:xfrm>
            <a:off x="841531" y="6349284"/>
            <a:ext cx="7677568" cy="461665"/>
          </a:xfrm>
          <a:prstGeom prst="rect">
            <a:avLst/>
          </a:prstGeom>
          <a:noFill/>
        </p:spPr>
        <p:txBody>
          <a:bodyPr wrap="square" rtlCol="0">
            <a:spAutoFit/>
          </a:bodyPr>
          <a:lstStyle/>
          <a:p>
            <a:pPr algn="ctr"/>
            <a:r>
              <a:rPr lang="en-US" sz="2400" dirty="0" smtClean="0"/>
              <a:t>©2016 Howard Blum • HTTP://Pro-Mobile-</a:t>
            </a:r>
            <a:r>
              <a:rPr lang="en-US" sz="2400" dirty="0" err="1" smtClean="0"/>
              <a:t>Notary.com</a:t>
            </a:r>
            <a:endParaRPr lang="en-US" sz="2400" dirty="0"/>
          </a:p>
        </p:txBody>
      </p:sp>
    </p:spTree>
    <p:extLst>
      <p:ext uri="{BB962C8B-B14F-4D97-AF65-F5344CB8AC3E}">
        <p14:creationId xmlns:p14="http://schemas.microsoft.com/office/powerpoint/2010/main" val="170380088"/>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xmlns:p14="http://schemas.microsoft.com/office/powerpoint/2010/main" spd="slow" advTm="5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19200" y="3886200"/>
            <a:ext cx="6400800" cy="2619022"/>
          </a:xfrm>
        </p:spPr>
        <p:txBody>
          <a:bodyPr>
            <a:normAutofit/>
          </a:bodyPr>
          <a:lstStyle/>
          <a:p>
            <a:r>
              <a:rPr lang="en-US" sz="3200" dirty="0" smtClean="0"/>
              <a:t>Presented by Howard Blum</a:t>
            </a:r>
          </a:p>
          <a:p>
            <a:r>
              <a:rPr lang="en-US" sz="3200" dirty="0" smtClean="0"/>
              <a:t>Pro-Mobile</a:t>
            </a:r>
            <a:r>
              <a:rPr lang="en-US" sz="3200" dirty="0"/>
              <a:t>-</a:t>
            </a:r>
            <a:r>
              <a:rPr lang="en-US" sz="3200" dirty="0" err="1" smtClean="0"/>
              <a:t>Notary.com</a:t>
            </a:r>
            <a:r>
              <a:rPr lang="en-US" sz="3200" dirty="0" smtClean="0"/>
              <a:t> </a:t>
            </a:r>
          </a:p>
          <a:p>
            <a:r>
              <a:rPr lang="en-US" sz="3200" dirty="0" smtClean="0"/>
              <a:t>415-898-4130</a:t>
            </a:r>
            <a:endParaRPr lang="en-US" sz="3200" dirty="0"/>
          </a:p>
        </p:txBody>
      </p:sp>
      <p:sp>
        <p:nvSpPr>
          <p:cNvPr id="3" name="Title 2"/>
          <p:cNvSpPr>
            <a:spLocks noGrp="1"/>
          </p:cNvSpPr>
          <p:nvPr>
            <p:ph type="ctrTitle"/>
          </p:nvPr>
        </p:nvSpPr>
        <p:spPr>
          <a:xfrm>
            <a:off x="685800" y="1171222"/>
            <a:ext cx="7772400" cy="1552221"/>
          </a:xfrm>
        </p:spPr>
        <p:style>
          <a:lnRef idx="2">
            <a:schemeClr val="dk1">
              <a:shade val="50000"/>
            </a:schemeClr>
          </a:lnRef>
          <a:fillRef idx="1">
            <a:schemeClr val="dk1"/>
          </a:fillRef>
          <a:effectRef idx="0">
            <a:schemeClr val="dk1"/>
          </a:effectRef>
          <a:fontRef idx="minor">
            <a:schemeClr val="lt1"/>
          </a:fontRef>
        </p:style>
        <p:txBody>
          <a:bodyPr/>
          <a:lstStyle/>
          <a:p>
            <a:r>
              <a:rPr lang="en-US" sz="6000" dirty="0"/>
              <a:t>Zen</a:t>
            </a:r>
            <a:r>
              <a:rPr lang="en-US" dirty="0"/>
              <a:t> </a:t>
            </a:r>
            <a:r>
              <a:rPr lang="en-US" dirty="0" smtClean="0"/>
              <a:t/>
            </a:r>
            <a:br>
              <a:rPr lang="en-US" dirty="0" smtClean="0"/>
            </a:br>
            <a:r>
              <a:rPr lang="en-US" dirty="0" smtClean="0"/>
              <a:t>&amp; </a:t>
            </a:r>
            <a:r>
              <a:rPr lang="en-US" dirty="0"/>
              <a:t>The Art of Expanding Your Business</a:t>
            </a:r>
          </a:p>
        </p:txBody>
      </p:sp>
    </p:spTree>
    <p:extLst>
      <p:ext uri="{BB962C8B-B14F-4D97-AF65-F5344CB8AC3E}">
        <p14:creationId xmlns:p14="http://schemas.microsoft.com/office/powerpoint/2010/main" val="3575852966"/>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xmlns:p14="http://schemas.microsoft.com/office/powerpoint/2010/main" spd="slow" advTm="5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Why Zen?</a:t>
            </a:r>
            <a:endParaRPr lang="en-US" sz="4400" dirty="0"/>
          </a:p>
        </p:txBody>
      </p:sp>
      <p:sp>
        <p:nvSpPr>
          <p:cNvPr id="3" name="Content Placeholder 2"/>
          <p:cNvSpPr>
            <a:spLocks noGrp="1"/>
          </p:cNvSpPr>
          <p:nvPr>
            <p:ph sz="quarter" idx="13"/>
          </p:nvPr>
        </p:nvSpPr>
        <p:spPr/>
        <p:txBody>
          <a:bodyPr>
            <a:normAutofit fontScale="92500"/>
          </a:bodyPr>
          <a:lstStyle/>
          <a:p>
            <a:r>
              <a:rPr lang="en-US" sz="3600" dirty="0" smtClean="0"/>
              <a:t>I am not talking about religion</a:t>
            </a:r>
            <a:endParaRPr lang="en-US" sz="3600" dirty="0"/>
          </a:p>
          <a:p>
            <a:r>
              <a:rPr lang="en-US" sz="3600" dirty="0" smtClean="0"/>
              <a:t>I am not talking about spirituality</a:t>
            </a:r>
            <a:endParaRPr lang="en-US" sz="3600" dirty="0"/>
          </a:p>
          <a:p>
            <a:r>
              <a:rPr lang="en-US" sz="3600" dirty="0" smtClean="0"/>
              <a:t>I am talking about the “Zen Mindset”</a:t>
            </a:r>
            <a:endParaRPr lang="en-US" sz="3600" dirty="0"/>
          </a:p>
          <a:p>
            <a:r>
              <a:rPr lang="en-US" sz="3600" dirty="0" smtClean="0"/>
              <a:t>It is all about focusing on the task at hand at the exclusion outside distractions. </a:t>
            </a:r>
          </a:p>
          <a:p>
            <a:r>
              <a:rPr lang="en-US" sz="3600" dirty="0" smtClean="0"/>
              <a:t>Complete focus on job at hand to completion </a:t>
            </a:r>
            <a:endParaRPr lang="en-US" sz="3600" dirty="0"/>
          </a:p>
        </p:txBody>
      </p:sp>
      <p:sp>
        <p:nvSpPr>
          <p:cNvPr id="4" name="TextBox 3"/>
          <p:cNvSpPr txBox="1"/>
          <p:nvPr/>
        </p:nvSpPr>
        <p:spPr>
          <a:xfrm>
            <a:off x="841531" y="6364583"/>
            <a:ext cx="7677568" cy="461665"/>
          </a:xfrm>
          <a:prstGeom prst="rect">
            <a:avLst/>
          </a:prstGeom>
          <a:noFill/>
        </p:spPr>
        <p:txBody>
          <a:bodyPr wrap="square" rtlCol="0">
            <a:spAutoFit/>
          </a:bodyPr>
          <a:lstStyle/>
          <a:p>
            <a:pPr algn="ctr"/>
            <a:r>
              <a:rPr lang="en-US" sz="2400" dirty="0" smtClean="0"/>
              <a:t>©2016 Howard Blum, Pro-Mobile-</a:t>
            </a:r>
            <a:r>
              <a:rPr lang="en-US" sz="2400" dirty="0" err="1" smtClean="0"/>
              <a:t>Notary.com</a:t>
            </a:r>
            <a:endParaRPr lang="en-US" sz="2400" dirty="0"/>
          </a:p>
        </p:txBody>
      </p:sp>
    </p:spTree>
    <p:extLst>
      <p:ext uri="{BB962C8B-B14F-4D97-AF65-F5344CB8AC3E}">
        <p14:creationId xmlns:p14="http://schemas.microsoft.com/office/powerpoint/2010/main" val="3251442822"/>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xmlns:p14="http://schemas.microsoft.com/office/powerpoint/2010/main" spd="slow" advTm="5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46666"/>
            <a:ext cx="7924800" cy="753533"/>
          </a:xfrm>
        </p:spPr>
        <p:txBody>
          <a:bodyPr/>
          <a:lstStyle/>
          <a:p>
            <a:pPr algn="ctr"/>
            <a:r>
              <a:rPr lang="en-US" sz="3200" dirty="0" smtClean="0"/>
              <a:t>Do you look objectively at what you are doing &amp; how you are doing it?</a:t>
            </a:r>
            <a:endParaRPr lang="en-US" dirty="0"/>
          </a:p>
        </p:txBody>
      </p:sp>
      <p:sp>
        <p:nvSpPr>
          <p:cNvPr id="3" name="Content Placeholder 2"/>
          <p:cNvSpPr>
            <a:spLocks noGrp="1"/>
          </p:cNvSpPr>
          <p:nvPr>
            <p:ph sz="quarter" idx="13"/>
          </p:nvPr>
        </p:nvSpPr>
        <p:spPr>
          <a:xfrm>
            <a:off x="609600" y="1884162"/>
            <a:ext cx="7924800" cy="3830837"/>
          </a:xfrm>
        </p:spPr>
        <p:txBody>
          <a:bodyPr>
            <a:normAutofit/>
          </a:bodyPr>
          <a:lstStyle/>
          <a:p>
            <a:r>
              <a:rPr lang="en-US" sz="2800" dirty="0" smtClean="0"/>
              <a:t>It is difficult to do alone.</a:t>
            </a:r>
          </a:p>
          <a:p>
            <a:r>
              <a:rPr lang="en-US" sz="2800" dirty="0" smtClean="0"/>
              <a:t>Do you have someone you trust that you can use as a sounding board for your business strategy?</a:t>
            </a:r>
          </a:p>
          <a:p>
            <a:r>
              <a:rPr lang="en-US" sz="2800" dirty="0" smtClean="0"/>
              <a:t>I am sure many of your fellow members of this group could fulfill that role for you.</a:t>
            </a:r>
          </a:p>
          <a:p>
            <a:r>
              <a:rPr lang="en-US" sz="2800" dirty="0" smtClean="0"/>
              <a:t>It is extraordinarily difficult and challenging to try to look at your own plans objectively.</a:t>
            </a:r>
            <a:endParaRPr lang="en-US" sz="2800" dirty="0"/>
          </a:p>
        </p:txBody>
      </p:sp>
      <p:sp>
        <p:nvSpPr>
          <p:cNvPr id="4" name="TextBox 3"/>
          <p:cNvSpPr txBox="1"/>
          <p:nvPr/>
        </p:nvSpPr>
        <p:spPr>
          <a:xfrm>
            <a:off x="841531" y="6349284"/>
            <a:ext cx="7677568" cy="461665"/>
          </a:xfrm>
          <a:prstGeom prst="rect">
            <a:avLst/>
          </a:prstGeom>
          <a:noFill/>
        </p:spPr>
        <p:txBody>
          <a:bodyPr wrap="square" rtlCol="0">
            <a:spAutoFit/>
          </a:bodyPr>
          <a:lstStyle/>
          <a:p>
            <a:pPr algn="ctr"/>
            <a:r>
              <a:rPr lang="en-US" sz="2400" dirty="0"/>
              <a:t>©2016 Howard Blum, Pro-Mobile-</a:t>
            </a:r>
            <a:r>
              <a:rPr lang="en-US" sz="2400" dirty="0" err="1"/>
              <a:t>Notary.com</a:t>
            </a:r>
            <a:endParaRPr lang="en-US" sz="2400" dirty="0"/>
          </a:p>
        </p:txBody>
      </p:sp>
    </p:spTree>
    <p:extLst>
      <p:ext uri="{BB962C8B-B14F-4D97-AF65-F5344CB8AC3E}">
        <p14:creationId xmlns:p14="http://schemas.microsoft.com/office/powerpoint/2010/main" val="1899382962"/>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xmlns:p14="http://schemas.microsoft.com/office/powerpoint/2010/main" spd="slow" advTm="5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855859"/>
          </a:xfrm>
        </p:spPr>
        <p:txBody>
          <a:bodyPr/>
          <a:lstStyle/>
          <a:p>
            <a:pPr algn="ctr"/>
            <a:r>
              <a:rPr lang="en-US" sz="3600" dirty="0" smtClean="0"/>
              <a:t>Assessing Your Strengths</a:t>
            </a:r>
            <a:endParaRPr lang="en-US" sz="3600" dirty="0"/>
          </a:p>
        </p:txBody>
      </p:sp>
      <p:sp>
        <p:nvSpPr>
          <p:cNvPr id="3" name="Content Placeholder 2"/>
          <p:cNvSpPr>
            <a:spLocks noGrp="1"/>
          </p:cNvSpPr>
          <p:nvPr>
            <p:ph sz="quarter" idx="13"/>
          </p:nvPr>
        </p:nvSpPr>
        <p:spPr/>
        <p:txBody>
          <a:bodyPr>
            <a:normAutofit/>
          </a:bodyPr>
          <a:lstStyle/>
          <a:p>
            <a:r>
              <a:rPr lang="en-US" sz="2400" dirty="0" smtClean="0"/>
              <a:t>We all know of the things that we do well, but have you taken a critical eye to how you are incorporating them into your business activities?</a:t>
            </a:r>
          </a:p>
          <a:p>
            <a:r>
              <a:rPr lang="en-US" sz="2400" dirty="0" smtClean="0"/>
              <a:t>Partnering with someone solely for the purpose of both of you providing another perspective on you and your work ethic.</a:t>
            </a:r>
          </a:p>
          <a:p>
            <a:r>
              <a:rPr lang="en-US" sz="2400" dirty="0" smtClean="0"/>
              <a:t>Playing to your strengths in your presentations &amp; work.</a:t>
            </a:r>
          </a:p>
          <a:p>
            <a:r>
              <a:rPr lang="en-US" sz="2400" dirty="0" smtClean="0"/>
              <a:t>Be critically objective of yourself and share your perspective with others for some feedback to see if others agree.</a:t>
            </a:r>
          </a:p>
          <a:p>
            <a:r>
              <a:rPr lang="en-US" sz="2400" dirty="0" smtClean="0"/>
              <a:t>Above all try to avoid the pitfalls of “I know best.”</a:t>
            </a:r>
          </a:p>
          <a:p>
            <a:pPr marL="0" indent="0">
              <a:buNone/>
            </a:pPr>
            <a:endParaRPr lang="en-US" sz="2400" dirty="0"/>
          </a:p>
        </p:txBody>
      </p:sp>
      <p:sp>
        <p:nvSpPr>
          <p:cNvPr id="4" name="TextBox 3"/>
          <p:cNvSpPr txBox="1"/>
          <p:nvPr/>
        </p:nvSpPr>
        <p:spPr>
          <a:xfrm>
            <a:off x="841531" y="6364583"/>
            <a:ext cx="7677568" cy="461665"/>
          </a:xfrm>
          <a:prstGeom prst="rect">
            <a:avLst/>
          </a:prstGeom>
          <a:noFill/>
        </p:spPr>
        <p:txBody>
          <a:bodyPr wrap="square" rtlCol="0">
            <a:spAutoFit/>
          </a:bodyPr>
          <a:lstStyle/>
          <a:p>
            <a:pPr algn="ctr"/>
            <a:r>
              <a:rPr lang="en-US" sz="2400" dirty="0"/>
              <a:t>©2016 Howard Blum, Pro-Mobile-</a:t>
            </a:r>
            <a:r>
              <a:rPr lang="en-US" sz="2400" dirty="0" err="1"/>
              <a:t>Notary.com</a:t>
            </a:r>
            <a:endParaRPr lang="en-US" sz="2400" dirty="0"/>
          </a:p>
        </p:txBody>
      </p:sp>
    </p:spTree>
    <p:extLst>
      <p:ext uri="{BB962C8B-B14F-4D97-AF65-F5344CB8AC3E}">
        <p14:creationId xmlns:p14="http://schemas.microsoft.com/office/powerpoint/2010/main" val="1517259050"/>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xmlns:p14="http://schemas.microsoft.com/office/powerpoint/2010/main" spd="slow" advTm="5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967513"/>
          </a:xfrm>
        </p:spPr>
        <p:txBody>
          <a:bodyPr/>
          <a:lstStyle/>
          <a:p>
            <a:pPr algn="ctr"/>
            <a:r>
              <a:rPr lang="en-US" sz="3600" dirty="0"/>
              <a:t>Recognizing your weaknesses</a:t>
            </a:r>
          </a:p>
        </p:txBody>
      </p:sp>
      <p:sp>
        <p:nvSpPr>
          <p:cNvPr id="3" name="Content Placeholder 2"/>
          <p:cNvSpPr>
            <a:spLocks noGrp="1"/>
          </p:cNvSpPr>
          <p:nvPr>
            <p:ph sz="quarter" idx="13"/>
          </p:nvPr>
        </p:nvSpPr>
        <p:spPr/>
        <p:txBody>
          <a:bodyPr>
            <a:noAutofit/>
          </a:bodyPr>
          <a:lstStyle/>
          <a:p>
            <a:r>
              <a:rPr lang="en-US" sz="2200" dirty="0" smtClean="0"/>
              <a:t>We all have them. OWN YOURS!</a:t>
            </a:r>
          </a:p>
          <a:p>
            <a:r>
              <a:rPr lang="en-US" sz="2200" dirty="0" smtClean="0"/>
              <a:t>Trust me when I tell you I understand how difficult it is to ask other to tell you what they think are areas you can improve on. It’s easier than asking someone to tell  you what you are doing wrong.</a:t>
            </a:r>
          </a:p>
          <a:p>
            <a:r>
              <a:rPr lang="en-US" sz="2200" dirty="0" smtClean="0"/>
              <a:t>You can steer away from your weakness in presentations and applications.</a:t>
            </a:r>
          </a:p>
          <a:p>
            <a:r>
              <a:rPr lang="en-US" sz="2200" dirty="0" smtClean="0"/>
              <a:t>You can take courses to work on those weakness be they personal or professional in nature.</a:t>
            </a:r>
          </a:p>
          <a:p>
            <a:r>
              <a:rPr lang="en-US" sz="2200" dirty="0" smtClean="0"/>
              <a:t>Once identified, you will need to remind yourself </a:t>
            </a:r>
            <a:r>
              <a:rPr lang="en-US" sz="2200" dirty="0" err="1" smtClean="0"/>
              <a:t>reqularly</a:t>
            </a:r>
            <a:r>
              <a:rPr lang="en-US" sz="2200" dirty="0" smtClean="0"/>
              <a:t> of what those weakness are so you do not fall back into </a:t>
            </a:r>
            <a:r>
              <a:rPr lang="en-US" sz="2200" dirty="0" err="1" smtClean="0"/>
              <a:t>farmiliar</a:t>
            </a:r>
            <a:r>
              <a:rPr lang="en-US" sz="2200" dirty="0" smtClean="0"/>
              <a:t> and comfortable patters that you have become used to. </a:t>
            </a:r>
          </a:p>
        </p:txBody>
      </p:sp>
      <p:sp>
        <p:nvSpPr>
          <p:cNvPr id="4" name="TextBox 3"/>
          <p:cNvSpPr txBox="1"/>
          <p:nvPr/>
        </p:nvSpPr>
        <p:spPr>
          <a:xfrm>
            <a:off x="841531" y="6349284"/>
            <a:ext cx="7677568" cy="461665"/>
          </a:xfrm>
          <a:prstGeom prst="rect">
            <a:avLst/>
          </a:prstGeom>
          <a:noFill/>
        </p:spPr>
        <p:txBody>
          <a:bodyPr wrap="square" rtlCol="0">
            <a:spAutoFit/>
          </a:bodyPr>
          <a:lstStyle/>
          <a:p>
            <a:pPr algn="ctr"/>
            <a:r>
              <a:rPr lang="en-US" sz="2400" dirty="0"/>
              <a:t>©2016 Howard Blum, Pro-Mobile-</a:t>
            </a:r>
            <a:r>
              <a:rPr lang="en-US" sz="2400" dirty="0" err="1"/>
              <a:t>Notary.com</a:t>
            </a:r>
            <a:endParaRPr lang="en-US" sz="2400" dirty="0"/>
          </a:p>
        </p:txBody>
      </p:sp>
    </p:spTree>
    <p:extLst>
      <p:ext uri="{BB962C8B-B14F-4D97-AF65-F5344CB8AC3E}">
        <p14:creationId xmlns:p14="http://schemas.microsoft.com/office/powerpoint/2010/main" val="348130081"/>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xmlns:p14="http://schemas.microsoft.com/office/powerpoint/2010/main" spd="slow" advTm="5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646508"/>
          </a:xfrm>
        </p:spPr>
        <p:txBody>
          <a:bodyPr/>
          <a:lstStyle/>
          <a:p>
            <a:pPr algn="ctr"/>
            <a:r>
              <a:rPr lang="en-US" sz="3200" dirty="0"/>
              <a:t>Team &amp; relationship building</a:t>
            </a:r>
          </a:p>
        </p:txBody>
      </p:sp>
      <p:sp>
        <p:nvSpPr>
          <p:cNvPr id="3" name="Content Placeholder 2"/>
          <p:cNvSpPr>
            <a:spLocks noGrp="1"/>
          </p:cNvSpPr>
          <p:nvPr>
            <p:ph sz="quarter" idx="13"/>
          </p:nvPr>
        </p:nvSpPr>
        <p:spPr>
          <a:xfrm>
            <a:off x="609600" y="1226337"/>
            <a:ext cx="7924800" cy="4488663"/>
          </a:xfrm>
        </p:spPr>
        <p:txBody>
          <a:bodyPr>
            <a:normAutofit/>
          </a:bodyPr>
          <a:lstStyle/>
          <a:p>
            <a:r>
              <a:rPr lang="en-US" sz="2800" dirty="0" smtClean="0"/>
              <a:t>We live and work in a relationship driven business environment.</a:t>
            </a:r>
          </a:p>
          <a:p>
            <a:r>
              <a:rPr lang="en-US" sz="2800" dirty="0" smtClean="0"/>
              <a:t>No one person can be an expert on everything. Even if you could be, why not let other experts do their thing on your behalf so you can focus on what you do best (from identifying your strengths at what you do).</a:t>
            </a:r>
          </a:p>
          <a:p>
            <a:r>
              <a:rPr lang="en-US" sz="2800" dirty="0" smtClean="0"/>
              <a:t>With out a team you limit what you can do.</a:t>
            </a:r>
          </a:p>
          <a:p>
            <a:r>
              <a:rPr lang="en-US" sz="2800" dirty="0" smtClean="0"/>
              <a:t>The right team, once assembled is worth much more than money, but it will help you make more of it.</a:t>
            </a:r>
            <a:endParaRPr lang="en-US" sz="2800" dirty="0"/>
          </a:p>
        </p:txBody>
      </p:sp>
      <p:sp>
        <p:nvSpPr>
          <p:cNvPr id="4" name="TextBox 3"/>
          <p:cNvSpPr txBox="1"/>
          <p:nvPr/>
        </p:nvSpPr>
        <p:spPr>
          <a:xfrm>
            <a:off x="841531" y="6349284"/>
            <a:ext cx="7677568" cy="461665"/>
          </a:xfrm>
          <a:prstGeom prst="rect">
            <a:avLst/>
          </a:prstGeom>
          <a:noFill/>
        </p:spPr>
        <p:txBody>
          <a:bodyPr wrap="square" rtlCol="0">
            <a:spAutoFit/>
          </a:bodyPr>
          <a:lstStyle/>
          <a:p>
            <a:pPr algn="ctr"/>
            <a:r>
              <a:rPr lang="en-US" sz="2400" dirty="0"/>
              <a:t>©2016 Howard Blum, Pro-Mobile-</a:t>
            </a:r>
            <a:r>
              <a:rPr lang="en-US" sz="2400" dirty="0" err="1"/>
              <a:t>Notary.com</a:t>
            </a:r>
            <a:endParaRPr lang="en-US" sz="2400" dirty="0"/>
          </a:p>
        </p:txBody>
      </p:sp>
    </p:spTree>
    <p:extLst>
      <p:ext uri="{BB962C8B-B14F-4D97-AF65-F5344CB8AC3E}">
        <p14:creationId xmlns:p14="http://schemas.microsoft.com/office/powerpoint/2010/main" val="1672182645"/>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xmlns:p14="http://schemas.microsoft.com/office/powerpoint/2010/main" spd="slow" advTm="5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Recognizing and maximizing opportunities</a:t>
            </a:r>
          </a:p>
        </p:txBody>
      </p:sp>
      <p:sp>
        <p:nvSpPr>
          <p:cNvPr id="3" name="Content Placeholder 2"/>
          <p:cNvSpPr>
            <a:spLocks noGrp="1"/>
          </p:cNvSpPr>
          <p:nvPr>
            <p:ph sz="quarter" idx="13"/>
          </p:nvPr>
        </p:nvSpPr>
        <p:spPr/>
        <p:txBody>
          <a:bodyPr>
            <a:normAutofit/>
          </a:bodyPr>
          <a:lstStyle/>
          <a:p>
            <a:r>
              <a:rPr lang="en-US" sz="2800" dirty="0" smtClean="0"/>
              <a:t>The Zen mindset is valuable in this arena.</a:t>
            </a:r>
          </a:p>
          <a:p>
            <a:r>
              <a:rPr lang="en-US" sz="2800" dirty="0" smtClean="0"/>
              <a:t>Caution tends to prevent losses &amp; maximize gains.</a:t>
            </a:r>
          </a:p>
          <a:p>
            <a:r>
              <a:rPr lang="en-US" sz="2800" dirty="0" smtClean="0"/>
              <a:t>When opportunities present themselves, what do you do with it?</a:t>
            </a:r>
          </a:p>
          <a:p>
            <a:pPr lvl="1"/>
            <a:r>
              <a:rPr lang="en-US" sz="2800" dirty="0" smtClean="0"/>
              <a:t>Pounce</a:t>
            </a:r>
          </a:p>
          <a:p>
            <a:pPr lvl="1"/>
            <a:r>
              <a:rPr lang="en-US" sz="2800" dirty="0" smtClean="0"/>
              <a:t>Procrastinate</a:t>
            </a:r>
          </a:p>
          <a:p>
            <a:pPr lvl="1"/>
            <a:r>
              <a:rPr lang="en-US" sz="2800" dirty="0" smtClean="0"/>
              <a:t>Bounce it off your team of experts in their field?</a:t>
            </a:r>
          </a:p>
          <a:p>
            <a:endParaRPr lang="en-US" sz="2800" dirty="0" smtClean="0"/>
          </a:p>
          <a:p>
            <a:endParaRPr lang="en-US" sz="2800" dirty="0"/>
          </a:p>
        </p:txBody>
      </p:sp>
      <p:sp>
        <p:nvSpPr>
          <p:cNvPr id="4" name="TextBox 3"/>
          <p:cNvSpPr txBox="1"/>
          <p:nvPr/>
        </p:nvSpPr>
        <p:spPr>
          <a:xfrm>
            <a:off x="841531" y="6349284"/>
            <a:ext cx="7677568" cy="461665"/>
          </a:xfrm>
          <a:prstGeom prst="rect">
            <a:avLst/>
          </a:prstGeom>
          <a:noFill/>
        </p:spPr>
        <p:txBody>
          <a:bodyPr wrap="square" rtlCol="0">
            <a:spAutoFit/>
          </a:bodyPr>
          <a:lstStyle/>
          <a:p>
            <a:pPr algn="ctr"/>
            <a:r>
              <a:rPr lang="en-US" sz="2400" dirty="0"/>
              <a:t>©2016 Howard Blum, Pro-Mobile-</a:t>
            </a:r>
            <a:r>
              <a:rPr lang="en-US" sz="2400" dirty="0" err="1"/>
              <a:t>Notary.com</a:t>
            </a:r>
            <a:endParaRPr lang="en-US" sz="2400" dirty="0"/>
          </a:p>
        </p:txBody>
      </p:sp>
    </p:spTree>
    <p:extLst>
      <p:ext uri="{BB962C8B-B14F-4D97-AF65-F5344CB8AC3E}">
        <p14:creationId xmlns:p14="http://schemas.microsoft.com/office/powerpoint/2010/main" val="1508688915"/>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xmlns:p14="http://schemas.microsoft.com/office/powerpoint/2010/main" spd="slow" advTm="5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841902"/>
          </a:xfrm>
        </p:spPr>
        <p:txBody>
          <a:bodyPr/>
          <a:lstStyle/>
          <a:p>
            <a:pPr algn="ctr"/>
            <a:r>
              <a:rPr lang="en-US" dirty="0"/>
              <a:t>The concept of “fixedness”</a:t>
            </a:r>
          </a:p>
        </p:txBody>
      </p:sp>
      <p:sp>
        <p:nvSpPr>
          <p:cNvPr id="3" name="Content Placeholder 2"/>
          <p:cNvSpPr>
            <a:spLocks noGrp="1"/>
          </p:cNvSpPr>
          <p:nvPr>
            <p:ph sz="quarter" idx="13"/>
          </p:nvPr>
        </p:nvSpPr>
        <p:spPr/>
        <p:txBody>
          <a:bodyPr>
            <a:normAutofit/>
          </a:bodyPr>
          <a:lstStyle/>
          <a:p>
            <a:r>
              <a:rPr lang="en-US" sz="2800" dirty="0" smtClean="0"/>
              <a:t>The Zen mindset will help you see beyond just the obvious.</a:t>
            </a:r>
          </a:p>
          <a:p>
            <a:r>
              <a:rPr lang="en-US" sz="2800" dirty="0" smtClean="0"/>
              <a:t>Fixedness is the art of recognizing practical uses for tools that were designed for a </a:t>
            </a:r>
            <a:r>
              <a:rPr lang="en-US" sz="2800" smtClean="0"/>
              <a:t>specific purpose.</a:t>
            </a:r>
            <a:endParaRPr lang="en-US" sz="2800" dirty="0"/>
          </a:p>
        </p:txBody>
      </p:sp>
      <p:sp>
        <p:nvSpPr>
          <p:cNvPr id="4" name="TextBox 3"/>
          <p:cNvSpPr txBox="1"/>
          <p:nvPr/>
        </p:nvSpPr>
        <p:spPr>
          <a:xfrm>
            <a:off x="841531" y="6349284"/>
            <a:ext cx="7677568" cy="461665"/>
          </a:xfrm>
          <a:prstGeom prst="rect">
            <a:avLst/>
          </a:prstGeom>
          <a:noFill/>
        </p:spPr>
        <p:txBody>
          <a:bodyPr wrap="square" rtlCol="0">
            <a:spAutoFit/>
          </a:bodyPr>
          <a:lstStyle/>
          <a:p>
            <a:pPr algn="ctr"/>
            <a:r>
              <a:rPr lang="en-US" sz="2400" dirty="0"/>
              <a:t>©2016 Howard Blum, Pro-Mobile-</a:t>
            </a:r>
            <a:r>
              <a:rPr lang="en-US" sz="2400" dirty="0" err="1"/>
              <a:t>Notary.com</a:t>
            </a:r>
            <a:endParaRPr lang="en-US" sz="2400" dirty="0"/>
          </a:p>
        </p:txBody>
      </p:sp>
    </p:spTree>
    <p:extLst>
      <p:ext uri="{BB962C8B-B14F-4D97-AF65-F5344CB8AC3E}">
        <p14:creationId xmlns:p14="http://schemas.microsoft.com/office/powerpoint/2010/main" val="1522852144"/>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xmlns:p14="http://schemas.microsoft.com/office/powerpoint/2010/main" spd="slow" advTm="5000"/>
    </mc:Fallback>
  </mc:AlternateContent>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292</TotalTime>
  <Words>958</Words>
  <Application>Microsoft Office PowerPoint</Application>
  <PresentationFormat>On-screen Show (4:3)</PresentationFormat>
  <Paragraphs>82</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Horizon</vt:lpstr>
      <vt:lpstr>DRINK MORE WATER!</vt:lpstr>
      <vt:lpstr>Zen  &amp; The Art of Expanding Your Business</vt:lpstr>
      <vt:lpstr>Why Zen?</vt:lpstr>
      <vt:lpstr>Do you look objectively at what you are doing &amp; how you are doing it?</vt:lpstr>
      <vt:lpstr>Assessing Your Strengths</vt:lpstr>
      <vt:lpstr>Recognizing your weaknesses</vt:lpstr>
      <vt:lpstr>Team &amp; relationship building</vt:lpstr>
      <vt:lpstr>Recognizing and maximizing opportunities</vt:lpstr>
      <vt:lpstr>The concept of “fixedness”</vt:lpstr>
      <vt:lpstr>Learn and acquire a new skill</vt:lpstr>
      <vt:lpstr>Mapping your business journey</vt:lpstr>
      <vt:lpstr>Maintain your new discipline(s)</vt:lpstr>
      <vt:lpstr>Thank you for your time and attention</vt:lpstr>
    </vt:vector>
  </TitlesOfParts>
  <Company>The Financial News &amp; Info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Estate OUTLOOK for Investors</dc:title>
  <dc:creator>Howard Blum</dc:creator>
  <cp:lastModifiedBy>David</cp:lastModifiedBy>
  <cp:revision>66</cp:revision>
  <dcterms:created xsi:type="dcterms:W3CDTF">2014-11-10T19:13:17Z</dcterms:created>
  <dcterms:modified xsi:type="dcterms:W3CDTF">2016-01-08T00:26:06Z</dcterms:modified>
</cp:coreProperties>
</file>