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304" r:id="rId4"/>
    <p:sldId id="307" r:id="rId5"/>
    <p:sldId id="308" r:id="rId6"/>
    <p:sldId id="305" r:id="rId7"/>
    <p:sldId id="306" r:id="rId8"/>
    <p:sldId id="286" r:id="rId9"/>
    <p:sldId id="272" r:id="rId10"/>
    <p:sldId id="303" r:id="rId11"/>
    <p:sldId id="309" r:id="rId12"/>
    <p:sldId id="311" r:id="rId13"/>
    <p:sldId id="310" r:id="rId14"/>
    <p:sldId id="313" r:id="rId15"/>
    <p:sldId id="314" r:id="rId16"/>
    <p:sldId id="312" r:id="rId17"/>
    <p:sldId id="294" r:id="rId18"/>
    <p:sldId id="302" r:id="rId19"/>
    <p:sldId id="315" r:id="rId20"/>
    <p:sldId id="300" r:id="rId21"/>
    <p:sldId id="299" r:id="rId22"/>
    <p:sldId id="291" r:id="rId23"/>
    <p:sldId id="297" r:id="rId24"/>
    <p:sldId id="288" r:id="rId25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 snapToGrid="0" snapToObjects="1">
      <p:cViewPr varScale="1">
        <p:scale>
          <a:sx n="84" d="100"/>
          <a:sy n="84" d="100"/>
        </p:scale>
        <p:origin x="-14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257CFFF-CBCD-4D6B-BD59-0BFB5A5DF975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9221044A-9744-4520-A41F-E32546A7B0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19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46A10-19ED-43FB-BF67-D7AA0F9C21D2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8ED7B-CD1E-4C07-A559-A2D528BE25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5C896-E34D-461B-8359-AB737BDE5DE6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D426A-5AA3-4C47-8BDE-FA39648CAF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259492-3C28-4BD1-ABC7-555058EECE9C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685557-7EC4-4E49-8F23-E49FA93EDE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996B6-CB36-41FC-8535-B75D86D1FE52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C2429B-BA23-4B13-B5D7-EF2B56345A5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7142F-390B-4341-92EE-18B2B9B63B08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DB5832-5216-4BAD-8983-9639688539D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3F3B-6246-4621-9621-3998E05537C5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6B50F-DF7B-438F-9B1F-6A27D79CA3D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79B5F-D7F9-4EB7-BE99-B450EA0BA468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FF52CA-C914-4F74-92E0-2B0E024827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59B1F-1ABD-4E52-8F8B-5AEA25986E85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4EE735-8B86-4430-8A33-5D3A3EE4EAD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8E982-AC65-4B5C-BBE4-E6370BB233F1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CB47A-4B51-4BEE-8E7E-A3E6529E098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43AA7-0978-4630-A2A7-E1A22FB548EA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D483D4-0851-42F1-8382-F2154C24875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36625-1E08-45E7-9730-4D408C9D75F5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78D5FE-1883-4EAB-A42F-0CCDB4F5054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A48355A9-CF9C-4809-87DF-4EBD3D535117}" type="datetime1">
              <a:rPr lang="en-US"/>
              <a:pPr>
                <a:defRPr/>
              </a:pPr>
              <a:t>11/12/2015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DBE0F92-3C58-4DB8-A72E-76DBE00F5C3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gordie@parsonswalls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mtClean="0"/>
              <a:t>Gordie McCarty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r>
              <a:rPr lang="en-US" smtClean="0">
                <a:hlinkClick r:id="rId2"/>
              </a:rPr>
              <a:t>gordie@parsonswalls.com</a:t>
            </a:r>
            <a:endParaRPr lang="en-US" smtClean="0"/>
          </a:p>
          <a:p>
            <a:endParaRPr lang="en-US" smtClean="0"/>
          </a:p>
          <a:p>
            <a:r>
              <a:rPr lang="en-US" smtClean="0"/>
              <a:t>Professional licenses</a:t>
            </a:r>
          </a:p>
          <a:p>
            <a:r>
              <a:rPr lang="en-US" smtClean="0"/>
              <a:t>Contractor and Real Estate Agent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How do we get ARV?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To find the ARV, I run comps in the area. I try to stay within a ¼ mile if possible. I look at the sold properties. Model Matches are great! Similar size and condition work fine.</a:t>
            </a:r>
          </a:p>
          <a:p>
            <a:r>
              <a:rPr lang="en-US" altLang="en-US" smtClean="0">
                <a:ea typeface="ＭＳ Ｐゴシック" pitchFamily="34" charset="-128"/>
              </a:rPr>
              <a:t>Need to really look at the comparable.</a:t>
            </a:r>
          </a:p>
          <a:p>
            <a:r>
              <a:rPr lang="en-US" altLang="en-US" smtClean="0">
                <a:ea typeface="ＭＳ Ｐゴシック" pitchFamily="34" charset="-128"/>
              </a:rPr>
              <a:t>I try to find a nice fixed up property that is similar condition, size, year, etc.</a:t>
            </a:r>
          </a:p>
          <a:p>
            <a:r>
              <a:rPr lang="en-US" altLang="en-US" smtClean="0">
                <a:ea typeface="ＭＳ Ｐゴシック" pitchFamily="34" charset="-128"/>
              </a:rPr>
              <a:t>Use your best </a:t>
            </a:r>
            <a:r>
              <a:rPr lang="en-US" altLang="en-US" u="sng" smtClean="0">
                <a:ea typeface="ＭＳ Ｐゴシック" pitchFamily="34" charset="-128"/>
              </a:rPr>
              <a:t>judgment</a:t>
            </a:r>
            <a:r>
              <a:rPr lang="en-US" altLang="en-US" smtClean="0">
                <a:ea typeface="ＭＳ Ｐゴシック" pitchFamily="34" charset="-128"/>
              </a:rPr>
              <a:t> to come up with ARV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303213" y="317500"/>
            <a:ext cx="8229600" cy="465138"/>
          </a:xfrm>
        </p:spPr>
        <p:txBody>
          <a:bodyPr/>
          <a:lstStyle/>
          <a:p>
            <a:r>
              <a:rPr lang="en-US" sz="3600" u="sng" smtClean="0">
                <a:ea typeface="ＭＳ Ｐゴシック" pitchFamily="34" charset="-128"/>
              </a:rPr>
              <a:t>Subject Property</a:t>
            </a:r>
          </a:p>
        </p:txBody>
      </p:sp>
      <p:pic>
        <p:nvPicPr>
          <p:cNvPr id="13315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9500" y="1057275"/>
            <a:ext cx="6070600" cy="55975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0862"/>
          </a:xfrm>
        </p:spPr>
        <p:txBody>
          <a:bodyPr/>
          <a:lstStyle/>
          <a:p>
            <a:r>
              <a:rPr lang="en-US" sz="2400" u="sng" smtClean="0">
                <a:ea typeface="ＭＳ Ｐゴシック" pitchFamily="34" charset="-128"/>
              </a:rPr>
              <a:t>Comp 1</a:t>
            </a:r>
          </a:p>
        </p:txBody>
      </p:sp>
      <p:pic>
        <p:nvPicPr>
          <p:cNvPr id="14339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31925" y="825500"/>
            <a:ext cx="5773738" cy="578485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74650"/>
          </a:xfrm>
        </p:spPr>
        <p:txBody>
          <a:bodyPr/>
          <a:lstStyle/>
          <a:p>
            <a:r>
              <a:rPr lang="en-US" sz="2400" u="sng" smtClean="0">
                <a:ea typeface="ＭＳ Ｐゴシック" pitchFamily="34" charset="-128"/>
              </a:rPr>
              <a:t>¼ mile radius comps</a:t>
            </a:r>
          </a:p>
        </p:txBody>
      </p:sp>
      <p:pic>
        <p:nvPicPr>
          <p:cNvPr id="15363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68400" y="793750"/>
            <a:ext cx="6235700" cy="5838825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6887"/>
          </a:xfrm>
        </p:spPr>
        <p:txBody>
          <a:bodyPr/>
          <a:lstStyle/>
          <a:p>
            <a:r>
              <a:rPr lang="en-US" sz="2400" u="sng" smtClean="0">
                <a:ea typeface="ＭＳ Ｐゴシック" pitchFamily="34" charset="-128"/>
              </a:rPr>
              <a:t>Comp 2 </a:t>
            </a:r>
          </a:p>
        </p:txBody>
      </p:sp>
      <p:pic>
        <p:nvPicPr>
          <p:cNvPr id="16387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76375" y="881063"/>
            <a:ext cx="5541963" cy="52451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5125"/>
          </a:xfrm>
        </p:spPr>
        <p:txBody>
          <a:bodyPr/>
          <a:lstStyle/>
          <a:p>
            <a:r>
              <a:rPr lang="en-US" sz="2400" u="sng" smtClean="0">
                <a:ea typeface="ＭＳ Ｐゴシック" pitchFamily="34" charset="-128"/>
              </a:rPr>
              <a:t>Comp 2 credit</a:t>
            </a:r>
          </a:p>
        </p:txBody>
      </p:sp>
      <p:pic>
        <p:nvPicPr>
          <p:cNvPr id="17411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92188" y="639763"/>
            <a:ext cx="6862762" cy="59817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5762"/>
          </a:xfrm>
        </p:spPr>
        <p:txBody>
          <a:bodyPr/>
          <a:lstStyle/>
          <a:p>
            <a:r>
              <a:rPr lang="en-US" sz="4000" u="sng" smtClean="0">
                <a:ea typeface="ＭＳ Ｐゴシック" pitchFamily="34" charset="-128"/>
              </a:rPr>
              <a:t>Challenges deciding on ARV</a:t>
            </a:r>
            <a:r>
              <a:rPr lang="en-US" sz="4000" smtClean="0">
                <a:ea typeface="ＭＳ Ｐゴシック" pitchFamily="34" charset="-128"/>
              </a:rPr>
              <a:t>: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815975"/>
            <a:ext cx="8229600" cy="5716588"/>
          </a:xfrm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You can see large swings in value from city to city. Even if it is only one street away.</a:t>
            </a:r>
          </a:p>
          <a:p>
            <a:r>
              <a:rPr lang="en-US" smtClean="0">
                <a:ea typeface="ＭＳ Ｐゴシック" pitchFamily="34" charset="-128"/>
              </a:rPr>
              <a:t>Even if a property is sold for a price, it may have had a lot of seller credits and concessions. (Comp 2) </a:t>
            </a:r>
          </a:p>
          <a:p>
            <a:r>
              <a:rPr lang="en-US" smtClean="0">
                <a:ea typeface="ＭＳ Ｐゴシック" pitchFamily="34" charset="-128"/>
              </a:rPr>
              <a:t> Take your time and look at each; sold property to understand its value, understand listed properties they are the competition  </a:t>
            </a:r>
          </a:p>
          <a:p>
            <a:r>
              <a:rPr lang="en-US" altLang="en-US" u="sng" smtClean="0">
                <a:ea typeface="ＭＳ Ｐゴシック" pitchFamily="34" charset="-128"/>
              </a:rPr>
              <a:t>Mistake on the ARV</a:t>
            </a:r>
            <a:r>
              <a:rPr lang="en-US" altLang="en-US" smtClean="0">
                <a:ea typeface="ＭＳ Ｐゴシック" pitchFamily="34" charset="-128"/>
              </a:rPr>
              <a:t>. Make sure you are realistic about the value of the property. Don’t count on prices going up when you are buying.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6875"/>
          </a:xfrm>
        </p:spPr>
        <p:txBody>
          <a:bodyPr/>
          <a:lstStyle/>
          <a:p>
            <a:r>
              <a:rPr lang="en-US" altLang="en-US" sz="3200" u="sng" smtClean="0">
                <a:ea typeface="ＭＳ Ｐゴシック" pitchFamily="34" charset="-128"/>
              </a:rPr>
              <a:t>Median prices:</a:t>
            </a:r>
            <a:endParaRPr lang="en-US" altLang="en-US" sz="3200" smtClean="0">
              <a:ea typeface="ＭＳ Ｐゴシック" pitchFamily="34" charset="-128"/>
            </a:endParaRPr>
          </a:p>
        </p:txBody>
      </p:sp>
      <p:pic>
        <p:nvPicPr>
          <p:cNvPr id="19459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15975" y="981075"/>
            <a:ext cx="7512050" cy="54864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500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Decision Continued</a:t>
            </a:r>
            <a:r>
              <a:rPr lang="en-US" altLang="en-US" smtClean="0">
                <a:ea typeface="ＭＳ Ｐゴシック" pitchFamily="34" charset="-128"/>
              </a:rPr>
              <a:t>: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773113"/>
            <a:ext cx="8229600" cy="5353050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Once I have the ARV, I am ready to get a </a:t>
            </a:r>
            <a:r>
              <a:rPr lang="en-US" altLang="en-US" smtClean="0">
                <a:solidFill>
                  <a:srgbClr val="FF0000"/>
                </a:solidFill>
                <a:ea typeface="ＭＳ Ｐゴシック" pitchFamily="34" charset="-128"/>
              </a:rPr>
              <a:t>repair/fix up budget</a:t>
            </a:r>
            <a:r>
              <a:rPr lang="en-US" altLang="en-US" smtClean="0">
                <a:ea typeface="ＭＳ Ｐゴシック" pitchFamily="34" charset="-128"/>
              </a:rPr>
              <a:t>.</a:t>
            </a:r>
          </a:p>
          <a:p>
            <a:r>
              <a:rPr lang="en-US" altLang="en-US" smtClean="0">
                <a:ea typeface="ＭＳ Ｐゴシック" pitchFamily="34" charset="-128"/>
              </a:rPr>
              <a:t> My formula is: ARV – RE fees(8%) – </a:t>
            </a:r>
            <a:r>
              <a:rPr lang="en-US" altLang="en-US" smtClean="0">
                <a:solidFill>
                  <a:srgbClr val="FF0000"/>
                </a:solidFill>
                <a:ea typeface="ＭＳ Ｐゴシック" pitchFamily="34" charset="-128"/>
              </a:rPr>
              <a:t>fix up costs</a:t>
            </a:r>
            <a:r>
              <a:rPr lang="en-US" altLang="en-US" smtClean="0">
                <a:ea typeface="ＭＳ Ｐゴシック" pitchFamily="34" charset="-128"/>
              </a:rPr>
              <a:t> – desired profit (15% of cash out) = what I a willing to pay for a property. (Circled price)</a:t>
            </a:r>
          </a:p>
          <a:p>
            <a:r>
              <a:rPr lang="en-US" altLang="en-US" smtClean="0">
                <a:ea typeface="ＭＳ Ｐゴシック" pitchFamily="34" charset="-128"/>
              </a:rPr>
              <a:t> You can how important ARV is. It is the starting point to this method.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Turn over to Merton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92113"/>
            <a:ext cx="8229600" cy="663575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Tonight: 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055688"/>
            <a:ext cx="8229600" cy="5235575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This is a Club;</a:t>
            </a:r>
            <a:r>
              <a:rPr lang="en-US" altLang="en-US" smtClean="0">
                <a:ea typeface="ＭＳ Ｐゴシック" pitchFamily="34" charset="-128"/>
              </a:rPr>
              <a:t> want you guys to ask questions and provide input as we go. I put a few power point slides together to bring up conversations. This group has great ideas, lets share them with each other. I want to learn from you guys!</a:t>
            </a:r>
          </a:p>
          <a:p>
            <a:r>
              <a:rPr lang="en-US" altLang="en-US" smtClean="0">
                <a:ea typeface="ＭＳ Ｐゴシック" pitchFamily="34" charset="-128"/>
              </a:rPr>
              <a:t>Need a realistic ARV (After Repair Value). What is it, why and how do we get that?</a:t>
            </a:r>
          </a:p>
          <a:p>
            <a:r>
              <a:rPr lang="en-US" altLang="en-US" smtClean="0">
                <a:ea typeface="ＭＳ Ｐゴシック" pitchFamily="34" charset="-128"/>
              </a:rPr>
              <a:t>Merton will talk about the Repair/fix part</a:t>
            </a:r>
          </a:p>
          <a:p>
            <a:r>
              <a:rPr lang="en-US" altLang="en-US" smtClean="0">
                <a:ea typeface="ＭＳ Ｐゴシック" pitchFamily="34" charset="-128"/>
              </a:rPr>
              <a:t>Show you some recent charts and info.</a:t>
            </a:r>
          </a:p>
          <a:p>
            <a:pPr>
              <a:buFont typeface="Arial" charset="0"/>
              <a:buNone/>
            </a:pPr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  <a:p>
            <a:pPr>
              <a:buFont typeface="Arial" charset="0"/>
              <a:buNone/>
            </a:pPr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If you buy the property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13288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When you did your purchase formula, that is your fix up budget for the project. Stay on budget.</a:t>
            </a:r>
          </a:p>
          <a:p>
            <a:r>
              <a:rPr lang="en-US" altLang="en-US" u="sng" smtClean="0">
                <a:ea typeface="ＭＳ Ｐゴシック" pitchFamily="34" charset="-128"/>
              </a:rPr>
              <a:t>Do the required repairs first to make it financeable;</a:t>
            </a:r>
            <a:r>
              <a:rPr lang="en-US" altLang="en-US" smtClean="0">
                <a:ea typeface="ＭＳ Ｐゴシック" pitchFamily="34" charset="-128"/>
              </a:rPr>
              <a:t> roof, pest report-section 1, dry root, heat/air, etc.</a:t>
            </a:r>
          </a:p>
          <a:p>
            <a:r>
              <a:rPr lang="en-US" altLang="en-US" smtClean="0">
                <a:ea typeface="ＭＳ Ｐゴシック" pitchFamily="34" charset="-128"/>
              </a:rPr>
              <a:t>Once you have it financeable, you can sell to more buyers. More buyers = higher prices.</a:t>
            </a:r>
          </a:p>
          <a:p>
            <a:r>
              <a:rPr lang="en-US" altLang="en-US" smtClean="0">
                <a:ea typeface="ＭＳ Ｐゴシック" pitchFamily="34" charset="-128"/>
              </a:rPr>
              <a:t>Granite, tile, paint, carpet are discretionary items. Do those still fit in budget?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  <a:p>
            <a:pPr>
              <a:buFont typeface="Arial" charset="0"/>
              <a:buNone/>
            </a:pPr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163637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Things that can go wrong,</a:t>
            </a:r>
            <a:br>
              <a:rPr lang="en-US" altLang="en-US" smtClean="0">
                <a:ea typeface="ＭＳ Ｐゴシック" pitchFamily="34" charset="-128"/>
              </a:rPr>
            </a:br>
            <a:r>
              <a:rPr lang="en-US" altLang="en-US" u="sng" smtClean="0">
                <a:ea typeface="ＭＳ Ｐゴシック" pitchFamily="34" charset="-128"/>
              </a:rPr>
              <a:t> try to avoid them.</a:t>
            </a:r>
            <a:endParaRPr lang="en-US" altLang="en-US" smtClean="0">
              <a:ea typeface="ＭＳ Ｐゴシック" pitchFamily="34" charset="-128"/>
            </a:endParaRPr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457200" y="1349375"/>
            <a:ext cx="8229600" cy="5291138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Fix up costs</a:t>
            </a:r>
            <a:r>
              <a:rPr lang="en-US" altLang="en-US" smtClean="0">
                <a:ea typeface="ＭＳ Ｐゴシック" pitchFamily="34" charset="-128"/>
              </a:rPr>
              <a:t>: Did not see some required repairs when you purchased. </a:t>
            </a:r>
            <a:r>
              <a:rPr lang="en-US" altLang="en-US" i="1" smtClean="0">
                <a:ea typeface="ＭＳ Ｐゴシック" pitchFamily="34" charset="-128"/>
              </a:rPr>
              <a:t>Do required repairs fir</a:t>
            </a:r>
            <a:r>
              <a:rPr lang="en-US" altLang="en-US" smtClean="0">
                <a:ea typeface="ＭＳ Ｐゴシック" pitchFamily="34" charset="-128"/>
              </a:rPr>
              <a:t>st. </a:t>
            </a:r>
          </a:p>
          <a:p>
            <a:r>
              <a:rPr lang="en-US" altLang="en-US" u="sng" smtClean="0">
                <a:ea typeface="ＭＳ Ｐゴシック" pitchFamily="34" charset="-128"/>
              </a:rPr>
              <a:t>Know when to stop</a:t>
            </a:r>
            <a:r>
              <a:rPr lang="en-US" altLang="en-US" smtClean="0">
                <a:ea typeface="ＭＳ Ｐゴシック" pitchFamily="34" charset="-128"/>
              </a:rPr>
              <a:t>; Going to far on the fix up.  Not a dream home. Always want to do more</a:t>
            </a:r>
          </a:p>
          <a:p>
            <a:r>
              <a:rPr lang="en-US" altLang="en-US" u="sng" smtClean="0">
                <a:ea typeface="ＭＳ Ｐゴシック" pitchFamily="34" charset="-128"/>
              </a:rPr>
              <a:t>Title Issues</a:t>
            </a:r>
            <a:r>
              <a:rPr lang="en-US" altLang="en-US" smtClean="0">
                <a:ea typeface="ＭＳ Ｐゴシック" pitchFamily="34" charset="-128"/>
              </a:rPr>
              <a:t>: Lien or extra cost. (Court house)</a:t>
            </a:r>
          </a:p>
          <a:p>
            <a:r>
              <a:rPr lang="en-US" altLang="en-US" u="sng" smtClean="0">
                <a:ea typeface="ＭＳ Ｐゴシック" pitchFamily="34" charset="-128"/>
              </a:rPr>
              <a:t>Market Changes</a:t>
            </a:r>
            <a:r>
              <a:rPr lang="en-US" altLang="en-US" smtClean="0">
                <a:ea typeface="ＭＳ Ｐゴシック" pitchFamily="34" charset="-128"/>
              </a:rPr>
              <a:t>: government, interest rate, other inventory, etc. Do your job quickly. Get in and out before too much can change.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endParaRPr lang="en-US" alt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Things have been changing fast in </a:t>
            </a:r>
            <a:r>
              <a:rPr lang="en-US" altLang="en-US" u="sng" smtClean="0">
                <a:ea typeface="ＭＳ Ｐゴシック" pitchFamily="34" charset="-128"/>
              </a:rPr>
              <a:t>this market.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Next pages are a couple charts I look at.</a:t>
            </a:r>
          </a:p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Information from places I choose. MLS, Property Radar, Speakers, Bruce Norris, etc.</a:t>
            </a:r>
          </a:p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Listen and learn at REIA’s</a:t>
            </a:r>
          </a:p>
          <a:p>
            <a:pPr eaLnBrk="1" hangingPunct="1"/>
            <a:r>
              <a:rPr lang="en-US" altLang="en-US" smtClean="0">
                <a:ea typeface="ＭＳ Ｐゴシック" pitchFamily="34" charset="-128"/>
              </a:rPr>
              <a:t>I may not agree with everyone, but I make my own decisions based on the information I choose.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Trend Vision: Sac, Plcr, Eld. Co</a:t>
            </a:r>
          </a:p>
        </p:txBody>
      </p:sp>
      <p:pic>
        <p:nvPicPr>
          <p:cNvPr id="2560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9300" y="1417638"/>
            <a:ext cx="7700963" cy="513715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67738" cy="1143000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Trends from MLS – Sac. , Plcr, Eld.Co:</a:t>
            </a:r>
            <a:br>
              <a:rPr lang="en-US" altLang="en-US" u="sng" smtClean="0">
                <a:ea typeface="ＭＳ Ｐゴシック" pitchFamily="34" charset="-128"/>
              </a:rPr>
            </a:br>
            <a:r>
              <a:rPr lang="en-US" altLang="en-US" smtClean="0">
                <a:ea typeface="ＭＳ Ｐゴシック" pitchFamily="34" charset="-128"/>
              </a:rPr>
              <a:t>Months of Inventory</a:t>
            </a:r>
            <a:endParaRPr lang="en-US" altLang="en-US" u="sng" smtClean="0">
              <a:ea typeface="ＭＳ Ｐゴシック" pitchFamily="34" charset="-128"/>
            </a:endParaRPr>
          </a:p>
        </p:txBody>
      </p:sp>
      <p:pic>
        <p:nvPicPr>
          <p:cNvPr id="26627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47725" y="1795463"/>
            <a:ext cx="7491413" cy="475932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What is ARV?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After Repair Value (ARV). Exit number</a:t>
            </a:r>
          </a:p>
          <a:p>
            <a:r>
              <a:rPr lang="en-US" smtClean="0">
                <a:ea typeface="ＭＳ Ｐゴシック" pitchFamily="34" charset="-128"/>
              </a:rPr>
              <a:t>This is the value of the property </a:t>
            </a:r>
            <a:r>
              <a:rPr lang="en-US" b="1" u="sng" smtClean="0">
                <a:ea typeface="ＭＳ Ｐゴシック" pitchFamily="34" charset="-128"/>
              </a:rPr>
              <a:t>after</a:t>
            </a:r>
            <a:r>
              <a:rPr lang="en-US" smtClean="0">
                <a:ea typeface="ＭＳ Ｐゴシック" pitchFamily="34" charset="-128"/>
              </a:rPr>
              <a:t> we fix it up.</a:t>
            </a:r>
          </a:p>
          <a:p>
            <a:r>
              <a:rPr lang="en-US" smtClean="0">
                <a:ea typeface="ＭＳ Ｐゴシック" pitchFamily="34" charset="-128"/>
              </a:rPr>
              <a:t>Sounds easy. The problem; can’t just look at a property and automatically know what it is worth. Need to research data and be realistic.</a:t>
            </a:r>
          </a:p>
          <a:p>
            <a:r>
              <a:rPr lang="en-US" smtClean="0">
                <a:ea typeface="ＭＳ Ｐゴシック" pitchFamily="34" charset="-128"/>
              </a:rPr>
              <a:t>What we see is not what we are valuing. </a:t>
            </a:r>
          </a:p>
          <a:p>
            <a:r>
              <a:rPr lang="en-US" smtClean="0">
                <a:ea typeface="ＭＳ Ｐゴシック" pitchFamily="34" charset="-128"/>
              </a:rPr>
              <a:t>This is the beginning number of my formula.</a:t>
            </a: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What we see</a:t>
            </a:r>
          </a:p>
        </p:txBody>
      </p:sp>
      <p:pic>
        <p:nvPicPr>
          <p:cNvPr id="6147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63675" y="1600200"/>
            <a:ext cx="6216650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What we have to value</a:t>
            </a:r>
          </a:p>
        </p:txBody>
      </p:sp>
      <p:pic>
        <p:nvPicPr>
          <p:cNvPr id="7171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What do we do with this?</a:t>
            </a:r>
            <a:br>
              <a:rPr lang="en-US" u="sng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We need take something that is a negative and turn into positive. This was a shed that was ready to fall over, and had become a neighborhood nuisance.</a:t>
            </a:r>
          </a:p>
        </p:txBody>
      </p:sp>
      <p:pic>
        <p:nvPicPr>
          <p:cNvPr id="8195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2008188"/>
            <a:ext cx="6035675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smtClean="0">
                <a:ea typeface="ＭＳ Ｐゴシック" pitchFamily="34" charset="-128"/>
              </a:rPr>
              <a:t>Turned into an asset not liability:</a:t>
            </a:r>
            <a:br>
              <a:rPr lang="en-US" u="sng" smtClean="0">
                <a:ea typeface="ＭＳ Ｐゴシック" pitchFamily="34" charset="-128"/>
              </a:rPr>
            </a:br>
            <a:r>
              <a:rPr lang="en-US" sz="1800" smtClean="0">
                <a:ea typeface="ＭＳ Ｐゴシック" pitchFamily="34" charset="-128"/>
              </a:rPr>
              <a:t>Sales pitch, detached 1 car garage with automatic opener and large fenced lot for RV</a:t>
            </a:r>
          </a:p>
        </p:txBody>
      </p:sp>
      <p:pic>
        <p:nvPicPr>
          <p:cNvPr id="9219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457200" y="1230313"/>
            <a:ext cx="8229600" cy="5237162"/>
          </a:xfrm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ARV - 							$305K</a:t>
            </a:r>
          </a:p>
          <a:p>
            <a:r>
              <a:rPr lang="en-US" altLang="en-US" smtClean="0">
                <a:ea typeface="ＭＳ Ｐゴシック" pitchFamily="34" charset="-128"/>
              </a:rPr>
              <a:t>RE fees 8% -				$  25K</a:t>
            </a:r>
          </a:p>
          <a:p>
            <a:r>
              <a:rPr lang="en-US" altLang="en-US" smtClean="0">
                <a:ea typeface="ＭＳ Ｐゴシック" pitchFamily="34" charset="-128"/>
              </a:rPr>
              <a:t>Fix up/ holding  cost-	$  30K</a:t>
            </a:r>
          </a:p>
          <a:p>
            <a:r>
              <a:rPr lang="en-US" altLang="en-US" smtClean="0">
                <a:ea typeface="ＭＳ Ｐゴシック" pitchFamily="34" charset="-128"/>
              </a:rPr>
              <a:t>Profit -						$  35K</a:t>
            </a:r>
          </a:p>
          <a:p>
            <a:r>
              <a:rPr lang="en-US" altLang="en-US" smtClean="0">
                <a:ea typeface="ＭＳ Ｐゴシック" pitchFamily="34" charset="-128"/>
              </a:rPr>
              <a:t>Purchase Price -			</a:t>
            </a:r>
            <a:r>
              <a:rPr lang="en-US" altLang="en-US" smtClean="0">
                <a:solidFill>
                  <a:srgbClr val="FF0000"/>
                </a:solidFill>
                <a:ea typeface="ＭＳ Ｐゴシック" pitchFamily="34" charset="-128"/>
              </a:rPr>
              <a:t>$215K (Circled Price)</a:t>
            </a:r>
          </a:p>
          <a:p>
            <a:r>
              <a:rPr lang="en-US" altLang="en-US" smtClean="0">
                <a:ea typeface="ＭＳ Ｐゴシック" pitchFamily="34" charset="-128"/>
              </a:rPr>
              <a:t>If I can get the property of for $215, I will buy it. </a:t>
            </a:r>
          </a:p>
          <a:p>
            <a:r>
              <a:rPr lang="en-US" altLang="en-US" smtClean="0">
                <a:ea typeface="ＭＳ Ｐゴシック" pitchFamily="34" charset="-128"/>
              </a:rPr>
              <a:t>The formula I was taught by The Norris group ARV x .8 (.7 great) – (minus) repairs = price</a:t>
            </a:r>
          </a:p>
        </p:txBody>
      </p:sp>
      <p:sp>
        <p:nvSpPr>
          <p:cNvPr id="10243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8475"/>
          </a:xfrm>
        </p:spPr>
        <p:txBody>
          <a:bodyPr/>
          <a:lstStyle/>
          <a:p>
            <a:r>
              <a:rPr lang="en-US" altLang="en-US" u="sng" smtClean="0">
                <a:ea typeface="ＭＳ Ｐゴシック" pitchFamily="34" charset="-128"/>
              </a:rPr>
              <a:t>Formula that is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ea typeface="ＭＳ Ｐゴシック" pitchFamily="34" charset="-128"/>
              </a:rPr>
              <a:t>Why is the ARV important?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5772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The formula used to buy is based on “What will we be able to sell it for?” A.R.V.(after repair value). </a:t>
            </a:r>
            <a:r>
              <a:rPr lang="en-US" altLang="en-US" u="sng" dirty="0" smtClean="0">
                <a:ea typeface="ＭＳ Ｐゴシック" panose="020B0600070205080204" pitchFamily="34" charset="-128"/>
              </a:rPr>
              <a:t>Very Subjective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!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dirty="0" smtClean="0">
                <a:ea typeface="ＭＳ Ｐゴシック" panose="020B0600070205080204" pitchFamily="34" charset="-128"/>
              </a:rPr>
              <a:t>We walk into a property that needs work, smells, cluttered, etc. We have to have a vision. What are best things to make it worth the most, it has to be cost effective.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altLang="en-US" u="sng" dirty="0" smtClean="0">
                <a:ea typeface="ＭＳ Ｐゴシック" panose="020B0600070205080204" pitchFamily="34" charset="-128"/>
              </a:rPr>
              <a:t>Good decisions 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come from </a:t>
            </a:r>
            <a:r>
              <a:rPr lang="en-US" altLang="en-US" u="sng" dirty="0" smtClean="0">
                <a:ea typeface="ＭＳ Ｐゴシック" panose="020B0600070205080204" pitchFamily="34" charset="-128"/>
              </a:rPr>
              <a:t>experience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. </a:t>
            </a:r>
            <a:r>
              <a:rPr lang="en-US" altLang="en-US" u="sng" dirty="0" smtClean="0">
                <a:ea typeface="ＭＳ Ｐゴシック" panose="020B0600070205080204" pitchFamily="34" charset="-128"/>
              </a:rPr>
              <a:t>Experience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 comes from </a:t>
            </a:r>
            <a:r>
              <a:rPr lang="en-US" altLang="en-US" u="sng" dirty="0" smtClean="0">
                <a:ea typeface="ＭＳ Ｐゴシック" panose="020B0600070205080204" pitchFamily="34" charset="-128"/>
              </a:rPr>
              <a:t>bad decisions</a:t>
            </a:r>
            <a:r>
              <a:rPr lang="en-US" altLang="en-US" dirty="0" smtClean="0">
                <a:ea typeface="ＭＳ Ｐゴシック" panose="020B0600070205080204" pitchFamily="34" charset="-128"/>
              </a:rPr>
              <a:t>.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  <a:p>
            <a:pPr lvl="1" eaLnBrk="1" hangingPunct="1">
              <a:buFont typeface="Arial" panose="020B0604020202020204" pitchFamily="34" charset="0"/>
              <a:buNone/>
              <a:defRPr/>
            </a:pPr>
            <a:endParaRPr lang="en-US" altLang="en-US" dirty="0" smtClean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3818</TotalTime>
  <Words>826</Words>
  <Application>Microsoft Office PowerPoint</Application>
  <PresentationFormat>On-screen Show (4:3)</PresentationFormat>
  <Paragraphs>79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Gordie McCarty</vt:lpstr>
      <vt:lpstr>Tonight: </vt:lpstr>
      <vt:lpstr>What is ARV?</vt:lpstr>
      <vt:lpstr>What we see</vt:lpstr>
      <vt:lpstr>What we have to value</vt:lpstr>
      <vt:lpstr>What do we do with this? We need take something that is a negative and turn into positive. This was a shed that was ready to fall over, and had become a neighborhood nuisance.</vt:lpstr>
      <vt:lpstr>Turned into an asset not liability: Sales pitch, detached 1 car garage with automatic opener and large fenced lot for RV</vt:lpstr>
      <vt:lpstr>Formula that is used</vt:lpstr>
      <vt:lpstr>Why is the ARV important?</vt:lpstr>
      <vt:lpstr>How do we get ARV?</vt:lpstr>
      <vt:lpstr>Subject Property</vt:lpstr>
      <vt:lpstr>Comp 1</vt:lpstr>
      <vt:lpstr>¼ mile radius comps</vt:lpstr>
      <vt:lpstr>Comp 2 </vt:lpstr>
      <vt:lpstr>Comp 2 credit</vt:lpstr>
      <vt:lpstr>Challenges deciding on ARV:</vt:lpstr>
      <vt:lpstr>Median prices:</vt:lpstr>
      <vt:lpstr>Decision Continued:</vt:lpstr>
      <vt:lpstr>Turn over to Merton</vt:lpstr>
      <vt:lpstr>If you buy the property</vt:lpstr>
      <vt:lpstr>Things that can go wrong,  try to avoid them.</vt:lpstr>
      <vt:lpstr>Things have been changing fast in this market.</vt:lpstr>
      <vt:lpstr>Trend Vision: Sac, Plcr, Eld. Co</vt:lpstr>
      <vt:lpstr>Trends from MLS – Sac. , Plcr, Eld.Co: Months of Inventory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Gordie’s</dc:title>
  <dc:creator>John Johnson</dc:creator>
  <cp:lastModifiedBy>David</cp:lastModifiedBy>
  <cp:revision>261</cp:revision>
  <dcterms:created xsi:type="dcterms:W3CDTF">2010-01-20T21:32:28Z</dcterms:created>
  <dcterms:modified xsi:type="dcterms:W3CDTF">2015-11-12T19:13:21Z</dcterms:modified>
</cp:coreProperties>
</file>